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2" r:id="rId3"/>
    <p:sldId id="257" r:id="rId4"/>
    <p:sldId id="258" r:id="rId5"/>
    <p:sldId id="259" r:id="rId6"/>
    <p:sldId id="260" r:id="rId7"/>
    <p:sldId id="261" r:id="rId8"/>
    <p:sldId id="262" r:id="rId9"/>
    <p:sldId id="273" r:id="rId10"/>
    <p:sldId id="274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70" r:id="rId19"/>
  </p:sldIdLst>
  <p:sldSz cx="14630400" cy="8229600"/>
  <p:notesSz cx="8229600" cy="14630400"/>
  <p:embeddedFontLst>
    <p:embeddedFont>
      <p:font typeface="Alice" panose="020B0604020202020204" charset="0"/>
      <p:regular r:id="rId21"/>
    </p:embeddedFont>
    <p:embeddedFont>
      <p:font typeface="Lora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72192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svg"/><Relationship Id="rId3" Type="http://schemas.openxmlformats.org/officeDocument/2006/relationships/image" Target="../media/image72.sv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5.png"/><Relationship Id="rId11" Type="http://schemas.openxmlformats.org/officeDocument/2006/relationships/image" Target="../media/image80.sv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167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A8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Impact of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FF5733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, </a:t>
            </a:r>
            <a:r>
              <a:rPr lang="en-US" sz="4450" dirty="0">
                <a:solidFill>
                  <a:srgbClr val="3366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, and </a:t>
            </a:r>
            <a:r>
              <a:rPr lang="en-US" sz="4450" dirty="0">
                <a:solidFill>
                  <a:srgbClr val="FFC3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in </a:t>
            </a:r>
            <a:r>
              <a:rPr lang="en-US" sz="4450" dirty="0">
                <a:solidFill>
                  <a:srgbClr val="8E44AD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Advertisements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on </a:t>
            </a:r>
            <a:r>
              <a:rPr lang="en-US" sz="4450" dirty="0">
                <a:solidFill>
                  <a:srgbClr val="27AE6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Consumer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48690" y="4867513"/>
            <a:ext cx="7246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354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Research Study Among Students of Rajshahi University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5620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BY: MD. NAIM MOLLA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| </a:t>
            </a: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ID: 2110924125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| </a:t>
            </a: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SESSION: 2020-21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24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latin typeface="Lora" pitchFamily="34" charset="0"/>
                <a:ea typeface="Lora" pitchFamily="34" charset="-122"/>
                <a:cs typeface="Lora" pitchFamily="34" charset="-120"/>
              </a:rPr>
              <a:t>Department of Statistics, University of Rajshahi, Bangladesh</a:t>
            </a:r>
            <a:endParaRPr lang="en-US" sz="2400" dirty="0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4E293E-A1F8-18E9-9DCF-511F184AF4B0}"/>
              </a:ext>
            </a:extLst>
          </p:cNvPr>
          <p:cNvSpPr/>
          <p:nvPr/>
        </p:nvSpPr>
        <p:spPr>
          <a:xfrm>
            <a:off x="1862673" y="509187"/>
            <a:ext cx="13293090" cy="1194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Elements and Brand Loyalty</a:t>
            </a:r>
            <a:endParaRPr lang="en-US" sz="4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57876F92-73BA-6778-DFE0-BEC0F474C52F}"/>
              </a:ext>
            </a:extLst>
          </p:cNvPr>
          <p:cNvSpPr/>
          <p:nvPr/>
        </p:nvSpPr>
        <p:spPr>
          <a:xfrm>
            <a:off x="668655" y="1490067"/>
            <a:ext cx="13293090" cy="6115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section looks at the connection between pictures and designs in ads and how university students become loyal to brands, showing what makes them choose certain brands.</a:t>
            </a:r>
            <a:endParaRPr lang="en-US" sz="2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5912E7A9-DBC4-F0DB-B296-57946F5FA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655" y="2927985"/>
            <a:ext cx="477560" cy="477560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55B25BA-26F2-A8EE-2FAA-E89BFC75A91F}"/>
              </a:ext>
            </a:extLst>
          </p:cNvPr>
          <p:cNvSpPr/>
          <p:nvPr/>
        </p:nvSpPr>
        <p:spPr>
          <a:xfrm>
            <a:off x="668655" y="3644265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Brand Recognition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7D7162A-B00D-7765-5719-E910E1ED8AEE}"/>
              </a:ext>
            </a:extLst>
          </p:cNvPr>
          <p:cNvSpPr/>
          <p:nvPr/>
        </p:nvSpPr>
        <p:spPr>
          <a:xfrm>
            <a:off x="668655" y="4057293"/>
            <a:ext cx="6527125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Unique logos and consistent ad pictures really help students remember brands. **75%** of them recognize brands just by looking at their visuals, even without words.</a:t>
            </a:r>
            <a:endParaRPr lang="en-US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44AF199-CAD2-56F2-FE30-2A83504EE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4501" y="2927985"/>
            <a:ext cx="477560" cy="477560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C72DF086-8657-C8BD-3858-E6EB9593ABED}"/>
              </a:ext>
            </a:extLst>
          </p:cNvPr>
          <p:cNvSpPr/>
          <p:nvPr/>
        </p:nvSpPr>
        <p:spPr>
          <a:xfrm>
            <a:off x="7434501" y="3644265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Repeat Buys</a:t>
            </a:r>
            <a:endParaRPr lang="en-US" sz="24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CB7CDCA-D2FF-8CED-B47E-788A50585C4E}"/>
              </a:ext>
            </a:extLst>
          </p:cNvPr>
          <p:cNvSpPr/>
          <p:nvPr/>
        </p:nvSpPr>
        <p:spPr>
          <a:xfrm>
            <a:off x="7434501" y="4057293"/>
            <a:ext cx="6527244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Students who see good-looking and steady visual branding are **40% more likely** to buy from that brand again. Pictures that create good feelings work especially well.</a:t>
            </a:r>
            <a:endParaRPr lang="en-US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0BDD0159-9B5C-0BA0-8EA4-639715EA5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8655" y="5356622"/>
            <a:ext cx="477560" cy="477560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111F1B5B-2847-8763-5643-44BF3540CCBF}"/>
              </a:ext>
            </a:extLst>
          </p:cNvPr>
          <p:cNvSpPr/>
          <p:nvPr/>
        </p:nvSpPr>
        <p:spPr>
          <a:xfrm>
            <a:off x="668655" y="6072902"/>
            <a:ext cx="238803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Brand Trust Factors</a:t>
            </a:r>
            <a:endParaRPr lang="en-US" sz="2400" dirty="0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783154E6-48CD-B1E5-D6FC-C8D4C86615B3}"/>
              </a:ext>
            </a:extLst>
          </p:cNvPr>
          <p:cNvSpPr/>
          <p:nvPr/>
        </p:nvSpPr>
        <p:spPr>
          <a:xfrm>
            <a:off x="668655" y="6485930"/>
            <a:ext cx="6527125" cy="917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Professional and high-quality visual ads make brands seem more trustworthy. **60% of students** said that good-looking visuals make a brand seem more reliable and honest.</a:t>
            </a:r>
            <a:endParaRPr lang="en-US" dirty="0"/>
          </a:p>
        </p:txBody>
      </p:sp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82B28B77-6454-1F19-A46C-4BF6BBDE53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4501" y="5356622"/>
            <a:ext cx="477560" cy="477560"/>
          </a:xfrm>
          <a:prstGeom prst="rect">
            <a:avLst/>
          </a:prstGeom>
        </p:spPr>
      </p:pic>
      <p:sp>
        <p:nvSpPr>
          <p:cNvPr id="14" name="Text 8">
            <a:extLst>
              <a:ext uri="{FF2B5EF4-FFF2-40B4-BE49-F238E27FC236}">
                <a16:creationId xmlns:a16="http://schemas.microsoft.com/office/drawing/2014/main" id="{40F06D82-864C-6F7E-1081-B76174332950}"/>
              </a:ext>
            </a:extLst>
          </p:cNvPr>
          <p:cNvSpPr/>
          <p:nvPr/>
        </p:nvSpPr>
        <p:spPr>
          <a:xfrm>
            <a:off x="7434501" y="6072902"/>
            <a:ext cx="377428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Appeal &amp; Lasting Preference</a:t>
            </a:r>
            <a:endParaRPr lang="en-US" sz="2400" dirty="0"/>
          </a:p>
        </p:txBody>
      </p:sp>
      <p:sp>
        <p:nvSpPr>
          <p:cNvPr id="15" name="Text 9">
            <a:extLst>
              <a:ext uri="{FF2B5EF4-FFF2-40B4-BE49-F238E27FC236}">
                <a16:creationId xmlns:a16="http://schemas.microsoft.com/office/drawing/2014/main" id="{70659882-7154-6CB4-D8E6-9D3E84F3B831}"/>
              </a:ext>
            </a:extLst>
          </p:cNvPr>
          <p:cNvSpPr/>
          <p:nvPr/>
        </p:nvSpPr>
        <p:spPr>
          <a:xfrm>
            <a:off x="7434501" y="6485930"/>
            <a:ext cx="6527244" cy="1223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ads tell a good story with strong visuals, it creates an emotional link that leads to students preferring the brand for longer. Brands using engaging visuals get **25% higher loyalty rates** among university students.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63E28E-9699-4F8A-289B-CE75201F91FB}"/>
              </a:ext>
            </a:extLst>
          </p:cNvPr>
          <p:cNvSpPr txBox="1"/>
          <p:nvPr/>
        </p:nvSpPr>
        <p:spPr>
          <a:xfrm>
            <a:off x="13535526" y="7856621"/>
            <a:ext cx="661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523793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6B08EF9-84CE-27AA-38B1-D113F408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A832D73-6996-767B-9CF6-C8B1E892D06E}"/>
              </a:ext>
            </a:extLst>
          </p:cNvPr>
          <p:cNvSpPr/>
          <p:nvPr/>
        </p:nvSpPr>
        <p:spPr>
          <a:xfrm>
            <a:off x="745569" y="2875717"/>
            <a:ext cx="8172569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Finding: Color Scheme Impact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31A01D-E0E5-02C0-3262-D4D01C300DAA}"/>
              </a:ext>
            </a:extLst>
          </p:cNvPr>
          <p:cNvSpPr/>
          <p:nvPr/>
        </p:nvSpPr>
        <p:spPr>
          <a:xfrm>
            <a:off x="745570" y="4063246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ρ = 0.162, p = 0.010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4692DB3-48F8-B46B-C713-46D415EF2B25}"/>
              </a:ext>
            </a:extLst>
          </p:cNvPr>
          <p:cNvSpPr/>
          <p:nvPr/>
        </p:nvSpPr>
        <p:spPr>
          <a:xfrm>
            <a:off x="745570" y="4702016"/>
            <a:ext cx="1313926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Pleasant color schemes are significantly associated with higher ad liking. Students who perceived colors favorably also reported greater advertisement appeal and positive purchase intentions.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C234910-A582-9024-575F-B1DF312F70C7}"/>
              </a:ext>
            </a:extLst>
          </p:cNvPr>
          <p:cNvSpPr/>
          <p:nvPr/>
        </p:nvSpPr>
        <p:spPr>
          <a:xfrm>
            <a:off x="481264" y="5804535"/>
            <a:ext cx="4288975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A870B0C-98B2-8162-498E-0B034E81B984}"/>
              </a:ext>
            </a:extLst>
          </p:cNvPr>
          <p:cNvSpPr/>
          <p:nvPr/>
        </p:nvSpPr>
        <p:spPr>
          <a:xfrm>
            <a:off x="958572" y="611838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 Correlation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45E1AD-E85D-69F4-9FD4-B71A377F270A}"/>
              </a:ext>
            </a:extLst>
          </p:cNvPr>
          <p:cNvSpPr/>
          <p:nvPr/>
        </p:nvSpPr>
        <p:spPr>
          <a:xfrm>
            <a:off x="958572" y="6578918"/>
            <a:ext cx="3811667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Favorable color perception linked to increased ad liking.</a:t>
            </a:r>
            <a:endParaRPr lang="en-US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B63F14A-01D7-6F90-A530-0C0C5F981174}"/>
              </a:ext>
            </a:extLst>
          </p:cNvPr>
          <p:cNvSpPr/>
          <p:nvPr/>
        </p:nvSpPr>
        <p:spPr>
          <a:xfrm>
            <a:off x="5033399" y="5804535"/>
            <a:ext cx="4237792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A7C82B-0233-9F75-3F34-87A82AE6C8B0}"/>
              </a:ext>
            </a:extLst>
          </p:cNvPr>
          <p:cNvSpPr/>
          <p:nvPr/>
        </p:nvSpPr>
        <p:spPr>
          <a:xfrm>
            <a:off x="5409248" y="611838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Weak Effect Size</a:t>
            </a: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9D13A67-B013-DE06-2AD9-32AAAB4F9566}"/>
              </a:ext>
            </a:extLst>
          </p:cNvPr>
          <p:cNvSpPr/>
          <p:nvPr/>
        </p:nvSpPr>
        <p:spPr>
          <a:xfrm>
            <a:off x="5409248" y="6578918"/>
            <a:ext cx="381178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 influences initial reactions but other factors play larger roles.</a:t>
            </a:r>
            <a:endParaRPr lang="en-US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FEF4834F-8A53-E87A-02A2-2C34217E56FC}"/>
              </a:ext>
            </a:extLst>
          </p:cNvPr>
          <p:cNvSpPr/>
          <p:nvPr/>
        </p:nvSpPr>
        <p:spPr>
          <a:xfrm>
            <a:off x="9647039" y="5804535"/>
            <a:ext cx="4502097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81F2C8E5-37DE-8114-D5B0-74EB64899E2D}"/>
              </a:ext>
            </a:extLst>
          </p:cNvPr>
          <p:cNvSpPr/>
          <p:nvPr/>
        </p:nvSpPr>
        <p:spPr>
          <a:xfrm>
            <a:off x="9860042" y="603563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Practical Implication</a:t>
            </a:r>
            <a:endParaRPr lang="en-US" sz="2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FEBF9D-AA62-3635-890A-FD82A58E8167}"/>
              </a:ext>
            </a:extLst>
          </p:cNvPr>
          <p:cNvSpPr/>
          <p:nvPr/>
        </p:nvSpPr>
        <p:spPr>
          <a:xfrm>
            <a:off x="9910199" y="6451164"/>
            <a:ext cx="381178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color as a supporting element complementing other design features.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73D80C-5C45-4504-DE65-7451D3E2FCC3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2994785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D8C002-B14E-CD06-9A96-7F5A6D54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44" y="-159544"/>
            <a:ext cx="5486400" cy="823150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7718E28-A9B4-E70B-00C8-1F370B490233}"/>
              </a:ext>
            </a:extLst>
          </p:cNvPr>
          <p:cNvSpPr/>
          <p:nvPr/>
        </p:nvSpPr>
        <p:spPr>
          <a:xfrm>
            <a:off x="598288" y="388739"/>
            <a:ext cx="7748111" cy="1246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Intensity &amp; Trust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7FC00C5-6D2D-1A0A-CE8C-CBE70A195C5C}"/>
              </a:ext>
            </a:extLst>
          </p:cNvPr>
          <p:cNvSpPr/>
          <p:nvPr/>
        </p:nvSpPr>
        <p:spPr>
          <a:xfrm>
            <a:off x="598288" y="1933932"/>
            <a:ext cx="77481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r = 0.167, p = 0.008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AB0C9D2-2480-64E0-5342-5D0AEC0CBB2F}"/>
              </a:ext>
            </a:extLst>
          </p:cNvPr>
          <p:cNvSpPr/>
          <p:nvPr/>
        </p:nvSpPr>
        <p:spPr>
          <a:xfrm>
            <a:off x="598288" y="2477333"/>
            <a:ext cx="77481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Stronger emotional responses in advertisements are associated with greater perceived product trustworthiness. Emotional engagement contributes to building consumer confidence in products.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DDF8C9B-B713-A3F0-F72A-309CB8C3F452}"/>
              </a:ext>
            </a:extLst>
          </p:cNvPr>
          <p:cNvSpPr/>
          <p:nvPr/>
        </p:nvSpPr>
        <p:spPr>
          <a:xfrm>
            <a:off x="598288" y="3658909"/>
            <a:ext cx="3774400" cy="2151817"/>
          </a:xfrm>
          <a:prstGeom prst="roundRect">
            <a:avLst>
              <a:gd name="adj" fmla="val 139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C75564D-84ED-8A81-726E-5BFDB533ECFC}"/>
              </a:ext>
            </a:extLst>
          </p:cNvPr>
          <p:cNvSpPr/>
          <p:nvPr/>
        </p:nvSpPr>
        <p:spPr>
          <a:xfrm>
            <a:off x="820459" y="3881080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Connection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C89A912-67CD-C62F-4244-8E87229DCD51}"/>
              </a:ext>
            </a:extLst>
          </p:cNvPr>
          <p:cNvSpPr/>
          <p:nvPr/>
        </p:nvSpPr>
        <p:spPr>
          <a:xfrm>
            <a:off x="820459" y="4312205"/>
            <a:ext cx="3330059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Ads evoking stronger emotions increase perceived product reliability.</a:t>
            </a:r>
            <a:endParaRPr lang="en-US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BABEA894-E7EB-18F3-56E5-38E4F52CBFC4}"/>
              </a:ext>
            </a:extLst>
          </p:cNvPr>
          <p:cNvSpPr/>
          <p:nvPr/>
        </p:nvSpPr>
        <p:spPr>
          <a:xfrm>
            <a:off x="4571999" y="3658909"/>
            <a:ext cx="3774400" cy="2151817"/>
          </a:xfrm>
          <a:prstGeom prst="roundRect">
            <a:avLst>
              <a:gd name="adj" fmla="val 139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472B432-2D5B-65C2-342A-140148F92FE2}"/>
              </a:ext>
            </a:extLst>
          </p:cNvPr>
          <p:cNvSpPr/>
          <p:nvPr/>
        </p:nvSpPr>
        <p:spPr>
          <a:xfrm>
            <a:off x="4794170" y="3881080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Trust Building</a:t>
            </a: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006A67C-AE4F-9DFC-EDFE-7C225AEBE8A4}"/>
              </a:ext>
            </a:extLst>
          </p:cNvPr>
          <p:cNvSpPr/>
          <p:nvPr/>
        </p:nvSpPr>
        <p:spPr>
          <a:xfrm>
            <a:off x="4794170" y="4312205"/>
            <a:ext cx="3330059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Emotional storytelling enhances consumer confidence when combined with clarity and credibility.</a:t>
            </a:r>
            <a:endParaRPr lang="en-US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A73D7C5F-9150-7C4F-4D9D-12B4BBCA077A}"/>
              </a:ext>
            </a:extLst>
          </p:cNvPr>
          <p:cNvSpPr/>
          <p:nvPr/>
        </p:nvSpPr>
        <p:spPr>
          <a:xfrm>
            <a:off x="598288" y="6010037"/>
            <a:ext cx="7748111" cy="1513642"/>
          </a:xfrm>
          <a:prstGeom prst="roundRect">
            <a:avLst>
              <a:gd name="adj" fmla="val 197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5BA34E9-B8A9-A1BB-E9D0-50D3D39398B6}"/>
              </a:ext>
            </a:extLst>
          </p:cNvPr>
          <p:cNvSpPr/>
          <p:nvPr/>
        </p:nvSpPr>
        <p:spPr>
          <a:xfrm>
            <a:off x="820459" y="6232207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Use</a:t>
            </a:r>
            <a:endParaRPr lang="en-US" sz="2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5E56851-E97D-02D9-7498-1FF549EB75BD}"/>
              </a:ext>
            </a:extLst>
          </p:cNvPr>
          <p:cNvSpPr/>
          <p:nvPr/>
        </p:nvSpPr>
        <p:spPr>
          <a:xfrm>
            <a:off x="820459" y="6663333"/>
            <a:ext cx="730377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emotional content but don't rely solely on emotional cues for persuasion.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773586-CA87-378F-8AAF-26FB5B08CC27}"/>
              </a:ext>
            </a:extLst>
          </p:cNvPr>
          <p:cNvSpPr txBox="1"/>
          <p:nvPr/>
        </p:nvSpPr>
        <p:spPr>
          <a:xfrm>
            <a:off x="13625763" y="7702629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4081202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C179F1-48CE-A87B-A8E2-EEC1D261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8E87C9D-A1B5-8BAE-BB43-ADC37251240E}"/>
              </a:ext>
            </a:extLst>
          </p:cNvPr>
          <p:cNvSpPr/>
          <p:nvPr/>
        </p:nvSpPr>
        <p:spPr>
          <a:xfrm>
            <a:off x="6182082" y="546616"/>
            <a:ext cx="8219718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 &amp; Purchase Intention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E00665-F3E5-8198-5B82-1EA866817A87}"/>
              </a:ext>
            </a:extLst>
          </p:cNvPr>
          <p:cNvSpPr/>
          <p:nvPr/>
        </p:nvSpPr>
        <p:spPr>
          <a:xfrm>
            <a:off x="6182082" y="1984158"/>
            <a:ext cx="77526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r = 0.134, p = 0.033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C52E5D3-76E6-62CA-8450-F90656A5551D}"/>
              </a:ext>
            </a:extLst>
          </p:cNvPr>
          <p:cNvSpPr/>
          <p:nvPr/>
        </p:nvSpPr>
        <p:spPr>
          <a:xfrm>
            <a:off x="6182082" y="2423875"/>
            <a:ext cx="7752636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Simple, clear ad designs positively influence purchase intention. Students perceiving ads as straightforward were more likely to consider buying products. Simplicity reduces cognitive load and improves message focus.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dirty="0">
              <a:solidFill>
                <a:srgbClr val="2C2821"/>
              </a:solidFill>
              <a:latin typeface="Lora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DBED57B-15DC-FE53-A051-617F70C6A273}"/>
              </a:ext>
            </a:extLst>
          </p:cNvPr>
          <p:cNvSpPr/>
          <p:nvPr/>
        </p:nvSpPr>
        <p:spPr>
          <a:xfrm>
            <a:off x="6182082" y="3844052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6EE145-6BC4-950D-FFFC-0EA7ADBDB86C}"/>
              </a:ext>
            </a:extLst>
          </p:cNvPr>
          <p:cNvSpPr/>
          <p:nvPr/>
        </p:nvSpPr>
        <p:spPr>
          <a:xfrm>
            <a:off x="6256615" y="3844052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2D4FCE5-D2A5-989B-BE0E-114391760634}"/>
              </a:ext>
            </a:extLst>
          </p:cNvPr>
          <p:cNvSpPr/>
          <p:nvPr/>
        </p:nvSpPr>
        <p:spPr>
          <a:xfrm>
            <a:off x="6827996" y="3875008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Clarity Advantage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F3DCE2F-2F45-0F01-5B10-5A304D800275}"/>
              </a:ext>
            </a:extLst>
          </p:cNvPr>
          <p:cNvSpPr/>
          <p:nvPr/>
        </p:nvSpPr>
        <p:spPr>
          <a:xfrm>
            <a:off x="6827996" y="4304705"/>
            <a:ext cx="710672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designs help consumers focus on key product messages.</a:t>
            </a:r>
            <a:endParaRPr lang="en-US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B63C656-4676-17FD-4A17-DAEA05DFB8CB}"/>
              </a:ext>
            </a:extLst>
          </p:cNvPr>
          <p:cNvSpPr/>
          <p:nvPr/>
        </p:nvSpPr>
        <p:spPr>
          <a:xfrm>
            <a:off x="6182082" y="5020389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D732E57-7BDE-BF08-EDF3-E5B9A1923E51}"/>
              </a:ext>
            </a:extLst>
          </p:cNvPr>
          <p:cNvSpPr/>
          <p:nvPr/>
        </p:nvSpPr>
        <p:spPr>
          <a:xfrm>
            <a:off x="6256615" y="5057656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0700C24-075F-5DD5-1359-87F84509023A}"/>
              </a:ext>
            </a:extLst>
          </p:cNvPr>
          <p:cNvSpPr/>
          <p:nvPr/>
        </p:nvSpPr>
        <p:spPr>
          <a:xfrm>
            <a:off x="6827996" y="5088612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Modest Effect</a:t>
            </a:r>
            <a:endParaRPr lang="en-US" sz="24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D5D23C6-AC7D-7B54-17F3-44264DDA2A66}"/>
              </a:ext>
            </a:extLst>
          </p:cNvPr>
          <p:cNvSpPr/>
          <p:nvPr/>
        </p:nvSpPr>
        <p:spPr>
          <a:xfrm>
            <a:off x="6827996" y="5518309"/>
            <a:ext cx="710672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While significant, simplicity accounts for only a small portion of purchase decision variance.</a:t>
            </a:r>
            <a:endParaRPr lang="en-US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4756BF56-CB92-97E5-611E-B2F6EC65AB94}"/>
              </a:ext>
            </a:extLst>
          </p:cNvPr>
          <p:cNvSpPr/>
          <p:nvPr/>
        </p:nvSpPr>
        <p:spPr>
          <a:xfrm>
            <a:off x="6182082" y="6552128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A1C6221-5B37-4725-3114-50C270407E3D}"/>
              </a:ext>
            </a:extLst>
          </p:cNvPr>
          <p:cNvSpPr/>
          <p:nvPr/>
        </p:nvSpPr>
        <p:spPr>
          <a:xfrm>
            <a:off x="6256615" y="6589395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3BEAD13A-FA4A-E667-854F-419BCF8B8BD7}"/>
              </a:ext>
            </a:extLst>
          </p:cNvPr>
          <p:cNvSpPr/>
          <p:nvPr/>
        </p:nvSpPr>
        <p:spPr>
          <a:xfrm>
            <a:off x="6827996" y="6620351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Required</a:t>
            </a:r>
            <a:endParaRPr lang="en-US" sz="24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37747E4A-C426-DBFA-9D47-CFD1FBD05872}"/>
              </a:ext>
            </a:extLst>
          </p:cNvPr>
          <p:cNvSpPr/>
          <p:nvPr/>
        </p:nvSpPr>
        <p:spPr>
          <a:xfrm>
            <a:off x="6827996" y="7050048"/>
            <a:ext cx="710672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 simplicity with visual appeal and emotional engagement for maximum effectiveness.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FE96EE-71DA-6BDA-4757-35894405861A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4606642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32846B-7C97-95C7-2520-98E8B5FA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AC6582-BCAD-C2E1-00A2-CD7C2BFB63D7}"/>
              </a:ext>
            </a:extLst>
          </p:cNvPr>
          <p:cNvSpPr/>
          <p:nvPr/>
        </p:nvSpPr>
        <p:spPr>
          <a:xfrm>
            <a:off x="793790" y="3645813"/>
            <a:ext cx="9736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 Preferences: What Works Best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28CBB2A-BD7A-7F70-9662-B1D2A7BA0F08}"/>
              </a:ext>
            </a:extLst>
          </p:cNvPr>
          <p:cNvSpPr/>
          <p:nvPr/>
        </p:nvSpPr>
        <p:spPr>
          <a:xfrm>
            <a:off x="793790" y="480810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45.1%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809AE5C-0795-22BC-3C39-4B9F07FA4980}"/>
              </a:ext>
            </a:extLst>
          </p:cNvPr>
          <p:cNvSpPr/>
          <p:nvPr/>
        </p:nvSpPr>
        <p:spPr>
          <a:xfrm>
            <a:off x="90011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Color-Based Ads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DFBD780-DF3D-0739-4824-7ED6F96D5B0B}"/>
              </a:ext>
            </a:extLst>
          </p:cNvPr>
          <p:cNvSpPr/>
          <p:nvPr/>
        </p:nvSpPr>
        <p:spPr>
          <a:xfrm>
            <a:off x="793790" y="633031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effective for driving purchase consideration.</a:t>
            </a:r>
            <a:endParaRPr 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42BEB11-1A40-A127-75F8-8C27B653D1CC}"/>
              </a:ext>
            </a:extLst>
          </p:cNvPr>
          <p:cNvSpPr/>
          <p:nvPr/>
        </p:nvSpPr>
        <p:spPr>
          <a:xfrm>
            <a:off x="4125278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34.4%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784C69D-681E-6005-91D9-F2FE7A97DA14}"/>
              </a:ext>
            </a:extLst>
          </p:cNvPr>
          <p:cNvSpPr/>
          <p:nvPr/>
        </p:nvSpPr>
        <p:spPr>
          <a:xfrm>
            <a:off x="423171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Simplicity-Based Ads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FC5927A-2202-CAAA-6C6A-C0ADA64707B5}"/>
              </a:ext>
            </a:extLst>
          </p:cNvPr>
          <p:cNvSpPr/>
          <p:nvPr/>
        </p:nvSpPr>
        <p:spPr>
          <a:xfrm>
            <a:off x="4125278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Second most influential design approach.</a:t>
            </a:r>
            <a:endParaRPr lang="en-US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16669A5-C9B5-AAC5-7CF0-8EEE56C9052E}"/>
              </a:ext>
            </a:extLst>
          </p:cNvPr>
          <p:cNvSpPr/>
          <p:nvPr/>
        </p:nvSpPr>
        <p:spPr>
          <a:xfrm>
            <a:off x="7456884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20.6%</a:t>
            </a:r>
            <a:endParaRPr lang="en-US" sz="5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8F0778A-E762-8F17-C939-76914298D225}"/>
              </a:ext>
            </a:extLst>
          </p:cNvPr>
          <p:cNvSpPr/>
          <p:nvPr/>
        </p:nvSpPr>
        <p:spPr>
          <a:xfrm>
            <a:off x="7563326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Emotion-Based Ads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6D1F941-C7C8-A814-0371-E5F3C0561864}"/>
              </a:ext>
            </a:extLst>
          </p:cNvPr>
          <p:cNvSpPr/>
          <p:nvPr/>
        </p:nvSpPr>
        <p:spPr>
          <a:xfrm>
            <a:off x="7456884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Least decisive for initial purchase consideration.</a:t>
            </a:r>
            <a:endParaRPr lang="en-US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ECB04AA-6807-62CD-62EF-53EB1B4DC35B}"/>
              </a:ext>
            </a:extLst>
          </p:cNvPr>
          <p:cNvSpPr/>
          <p:nvPr/>
        </p:nvSpPr>
        <p:spPr>
          <a:xfrm>
            <a:off x="10788491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73.1%</a:t>
            </a:r>
            <a:endParaRPr lang="en-US" sz="58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66D0B4F-F9BE-B896-B79D-55F78CB0595E}"/>
              </a:ext>
            </a:extLst>
          </p:cNvPr>
          <p:cNvSpPr/>
          <p:nvPr/>
        </p:nvSpPr>
        <p:spPr>
          <a:xfrm>
            <a:off x="1089493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Prefer Simple Designs</a:t>
            </a:r>
            <a:endParaRPr lang="en-US" sz="24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0643817-0398-965A-F36F-5EAACD2E9B1A}"/>
              </a:ext>
            </a:extLst>
          </p:cNvPr>
          <p:cNvSpPr/>
          <p:nvPr/>
        </p:nvSpPr>
        <p:spPr>
          <a:xfrm>
            <a:off x="10788491" y="633031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Overwhelming majority favor uncomplicated aesthetics.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96AD6D-E686-1459-CC01-46AFAA0B71B2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94663713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3454FC7-C127-9E2C-C9F0-F04A4CE22C30}"/>
              </a:ext>
            </a:extLst>
          </p:cNvPr>
          <p:cNvSpPr/>
          <p:nvPr/>
        </p:nvSpPr>
        <p:spPr>
          <a:xfrm>
            <a:off x="4759643" y="264796"/>
            <a:ext cx="4606528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Study Limitations</a:t>
            </a:r>
            <a:endParaRPr lang="en-US" sz="4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AE6DAD9-0E87-73C7-6DC6-D789FFEFDC47}"/>
              </a:ext>
            </a:extLst>
          </p:cNvPr>
          <p:cNvSpPr/>
          <p:nvPr/>
        </p:nvSpPr>
        <p:spPr>
          <a:xfrm>
            <a:off x="644843" y="1203008"/>
            <a:ext cx="13340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the constraints of our research is crucial for interpreting the findings accurately. This study presents several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limitations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D6E1E5C-D4E4-FC75-A95C-C72A2A78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43" y="1952982"/>
            <a:ext cx="460653" cy="460653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D76453-D1BC-7A53-D838-C56866B783E3}"/>
              </a:ext>
            </a:extLst>
          </p:cNvPr>
          <p:cNvSpPr/>
          <p:nvPr/>
        </p:nvSpPr>
        <p:spPr>
          <a:xfrm>
            <a:off x="644843" y="2643902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Sample &amp; Sampling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AEB04A1-3551-F21D-70A5-63B1A7E5F8DA}"/>
              </a:ext>
            </a:extLst>
          </p:cNvPr>
          <p:cNvSpPr/>
          <p:nvPr/>
        </p:nvSpPr>
        <p:spPr>
          <a:xfrm>
            <a:off x="644843" y="3042285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study's findings are limited by its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sample size and specific sampling methodology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which may affect its representativeness.</a:t>
            </a:r>
            <a:endParaRPr lang="en-US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A3558B45-219E-E4C6-9714-98E27F4D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0333" y="1952982"/>
            <a:ext cx="460653" cy="460653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0FCB6AF5-06D6-50C0-CD46-A60E32DDDB1A}"/>
              </a:ext>
            </a:extLst>
          </p:cNvPr>
          <p:cNvSpPr/>
          <p:nvPr/>
        </p:nvSpPr>
        <p:spPr>
          <a:xfrm>
            <a:off x="7430333" y="2643902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Geographic Scope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1A8F2D1-F7C6-0355-EC07-D8CD61C18A3D}"/>
              </a:ext>
            </a:extLst>
          </p:cNvPr>
          <p:cNvSpPr/>
          <p:nvPr/>
        </p:nvSpPr>
        <p:spPr>
          <a:xfrm>
            <a:off x="7430333" y="3042285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was confined to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Rajshahi University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restricting broader applicability to other educational institutions or regions.</a:t>
            </a:r>
            <a:endParaRPr lang="en-US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53D4ADDF-D431-9FE7-5A71-B2A087556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843" y="4000381"/>
            <a:ext cx="460653" cy="460653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9117F11B-4F6F-F342-ECAD-5C3FED9E8EC5}"/>
              </a:ext>
            </a:extLst>
          </p:cNvPr>
          <p:cNvSpPr/>
          <p:nvPr/>
        </p:nvSpPr>
        <p:spPr>
          <a:xfrm>
            <a:off x="644843" y="4691301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Time Constraints</a:t>
            </a:r>
            <a:endParaRPr lang="en-US" sz="24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7A245E7-4D60-A668-CD1C-D63059C1188F}"/>
              </a:ext>
            </a:extLst>
          </p:cNvPr>
          <p:cNvSpPr/>
          <p:nvPr/>
        </p:nvSpPr>
        <p:spPr>
          <a:xfrm>
            <a:off x="644843" y="5089684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Utilizing a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cross-sectional design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means data was collected at a single point, limiting insights into long-term trends or causal relationships.</a:t>
            </a:r>
            <a:endParaRPr lang="en-US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93145A5F-E284-DD42-83ED-BC89A5F2E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0333" y="4000381"/>
            <a:ext cx="460653" cy="460653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323A0106-833C-CE36-35F0-B8218FF6A10A}"/>
              </a:ext>
            </a:extLst>
          </p:cNvPr>
          <p:cNvSpPr/>
          <p:nvPr/>
        </p:nvSpPr>
        <p:spPr>
          <a:xfrm>
            <a:off x="7430333" y="4691301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Self-Reported Data</a:t>
            </a:r>
            <a:endParaRPr lang="en-US" sz="2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EE634540-4CAC-0448-D64B-12758BBB1BC9}"/>
              </a:ext>
            </a:extLst>
          </p:cNvPr>
          <p:cNvSpPr/>
          <p:nvPr/>
        </p:nvSpPr>
        <p:spPr>
          <a:xfrm>
            <a:off x="7430333" y="5089684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Reliance on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self-reported information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introduces potential biases such as social desirability or recall inaccuracies.</a:t>
            </a:r>
            <a:endParaRPr lang="en-US" dirty="0"/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AEDBA167-E35C-4280-4E10-EE705B4D6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43" y="6047780"/>
            <a:ext cx="460653" cy="460653"/>
          </a:xfrm>
          <a:prstGeom prst="rect">
            <a:avLst/>
          </a:prstGeom>
        </p:spPr>
      </p:pic>
      <p:sp>
        <p:nvSpPr>
          <p:cNvPr id="19" name="Text 10">
            <a:extLst>
              <a:ext uri="{FF2B5EF4-FFF2-40B4-BE49-F238E27FC236}">
                <a16:creationId xmlns:a16="http://schemas.microsoft.com/office/drawing/2014/main" id="{C741CB89-7C99-775E-3E3A-2D46CD2156C0}"/>
              </a:ext>
            </a:extLst>
          </p:cNvPr>
          <p:cNvSpPr/>
          <p:nvPr/>
        </p:nvSpPr>
        <p:spPr>
          <a:xfrm>
            <a:off x="644843" y="6738699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Generalizability</a:t>
            </a:r>
            <a:endParaRPr lang="en-US" sz="240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CC2EAAEF-4888-1034-A5C4-739DDD19AD07}"/>
              </a:ext>
            </a:extLst>
          </p:cNvPr>
          <p:cNvSpPr/>
          <p:nvPr/>
        </p:nvSpPr>
        <p:spPr>
          <a:xfrm>
            <a:off x="644843" y="7137083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Given the specific context and participant pool, the results may have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limited generalizability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diverse populations.</a:t>
            </a:r>
            <a:endParaRPr lang="en-US" dirty="0"/>
          </a:p>
        </p:txBody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B93649D4-34A1-0FB8-3FEF-41F15B40F0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30333" y="6047780"/>
            <a:ext cx="460653" cy="460653"/>
          </a:xfrm>
          <a:prstGeom prst="rect">
            <a:avLst/>
          </a:prstGeom>
        </p:spPr>
      </p:pic>
      <p:sp>
        <p:nvSpPr>
          <p:cNvPr id="22" name="Text 12">
            <a:extLst>
              <a:ext uri="{FF2B5EF4-FFF2-40B4-BE49-F238E27FC236}">
                <a16:creationId xmlns:a16="http://schemas.microsoft.com/office/drawing/2014/main" id="{5C87E4AB-34D9-5B6F-073A-73FC37E73481}"/>
              </a:ext>
            </a:extLst>
          </p:cNvPr>
          <p:cNvSpPr/>
          <p:nvPr/>
        </p:nvSpPr>
        <p:spPr>
          <a:xfrm>
            <a:off x="7430333" y="6738699"/>
            <a:ext cx="23800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Methodological Factors</a:t>
            </a:r>
            <a:endParaRPr lang="en-US" sz="24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07F8E03D-44CF-E448-F10F-CA5D89BAB8B7}"/>
              </a:ext>
            </a:extLst>
          </p:cNvPr>
          <p:cNvSpPr/>
          <p:nvPr/>
        </p:nvSpPr>
        <p:spPr>
          <a:xfrm>
            <a:off x="7430333" y="7137083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Other inherent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methodological limitations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may exist, influencing the study's scope and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739C-5D65-E060-3F83-FAEAD9617165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57662860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28DEEC-3B51-1325-7BB9-9CB29AB8E9B7}"/>
              </a:ext>
            </a:extLst>
          </p:cNvPr>
          <p:cNvSpPr/>
          <p:nvPr/>
        </p:nvSpPr>
        <p:spPr>
          <a:xfrm>
            <a:off x="575072" y="451842"/>
            <a:ext cx="6166842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Recommendation</a:t>
            </a:r>
            <a:endParaRPr lang="en-US" sz="4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5083B5-9047-F2C4-994C-2648F9FD16CF}"/>
              </a:ext>
            </a:extLst>
          </p:cNvPr>
          <p:cNvSpPr/>
          <p:nvPr/>
        </p:nvSpPr>
        <p:spPr>
          <a:xfrm>
            <a:off x="575072" y="1293971"/>
            <a:ext cx="1348025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study really helped us see how much pictures and designs in ads affect college students, and how well ads work for them.</a:t>
            </a: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0AFD1AB-528B-04B9-5EB7-7FCA90D17AE8}"/>
              </a:ext>
            </a:extLst>
          </p:cNvPr>
          <p:cNvSpPr/>
          <p:nvPr/>
        </p:nvSpPr>
        <p:spPr>
          <a:xfrm>
            <a:off x="575072" y="1803321"/>
            <a:ext cx="3286720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6143B1E-A1A5-752D-AFA5-916F1A1668D2}"/>
              </a:ext>
            </a:extLst>
          </p:cNvPr>
          <p:cNvSpPr/>
          <p:nvPr/>
        </p:nvSpPr>
        <p:spPr>
          <a:xfrm>
            <a:off x="575072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69E57CA-591E-8857-FD01-DCE8153B77F0}"/>
              </a:ext>
            </a:extLst>
          </p:cNvPr>
          <p:cNvSpPr/>
          <p:nvPr/>
        </p:nvSpPr>
        <p:spPr>
          <a:xfrm>
            <a:off x="739378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B27B1FE-B60B-C094-49CD-5DD8E8A4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871" y="2760464"/>
            <a:ext cx="221813" cy="221813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AAB263CA-7F61-286F-DEA3-034207E21253}"/>
              </a:ext>
            </a:extLst>
          </p:cNvPr>
          <p:cNvSpPr/>
          <p:nvPr/>
        </p:nvSpPr>
        <p:spPr>
          <a:xfrm>
            <a:off x="739378" y="328219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6B6B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Our Main Discoveries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11574E7-CBA0-1C45-96CA-99D0F7D010FF}"/>
              </a:ext>
            </a:extLst>
          </p:cNvPr>
          <p:cNvSpPr/>
          <p:nvPr/>
        </p:nvSpPr>
        <p:spPr>
          <a:xfrm>
            <a:off x="739378" y="3637478"/>
            <a:ext cx="4055269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found clear connections between using </a:t>
            </a:r>
            <a:r>
              <a:rPr lang="en-US" dirty="0">
                <a:solidFill>
                  <a:srgbClr val="2C2821"/>
                </a:solidFill>
                <a:highlight>
                  <a:srgbClr val="4ECD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colors, feelings, and simple ads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how well those ads grab people's attention and get them interested.</a:t>
            </a:r>
            <a:endParaRPr lang="en-US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8A0AAAE-965E-C9C7-7AED-0F4BC8057B0D}"/>
              </a:ext>
            </a:extLst>
          </p:cNvPr>
          <p:cNvSpPr/>
          <p:nvPr/>
        </p:nvSpPr>
        <p:spPr>
          <a:xfrm>
            <a:off x="5123259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93E0041-EE2F-2928-A272-0BCF75B68E74}"/>
              </a:ext>
            </a:extLst>
          </p:cNvPr>
          <p:cNvSpPr/>
          <p:nvPr/>
        </p:nvSpPr>
        <p:spPr>
          <a:xfrm>
            <a:off x="5287566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CEEF01AC-AD0C-A804-556A-A77207FF5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3059" y="2760464"/>
            <a:ext cx="221813" cy="221813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29525A1F-26B8-1FBF-4B30-C80B8F3C63A5}"/>
              </a:ext>
            </a:extLst>
          </p:cNvPr>
          <p:cNvSpPr/>
          <p:nvPr/>
        </p:nvSpPr>
        <p:spPr>
          <a:xfrm>
            <a:off x="5287566" y="3282196"/>
            <a:ext cx="230183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7DC6F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How It Changes Students</a:t>
            </a:r>
            <a:endParaRPr lang="en-US" sz="2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C727282-BCD5-0BD8-5527-778FB8752607}"/>
              </a:ext>
            </a:extLst>
          </p:cNvPr>
          <p:cNvSpPr/>
          <p:nvPr/>
        </p:nvSpPr>
        <p:spPr>
          <a:xfrm>
            <a:off x="5287566" y="3637478"/>
            <a:ext cx="4055269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study showed that these visuals and feelings really change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what students think and if they want to buy something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B865F090-924B-DFBF-0E57-47EF4C4F301E}"/>
              </a:ext>
            </a:extLst>
          </p:cNvPr>
          <p:cNvSpPr/>
          <p:nvPr/>
        </p:nvSpPr>
        <p:spPr>
          <a:xfrm>
            <a:off x="9671447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8701794F-79FD-5163-AEE9-63D16946240D}"/>
              </a:ext>
            </a:extLst>
          </p:cNvPr>
          <p:cNvSpPr/>
          <p:nvPr/>
        </p:nvSpPr>
        <p:spPr>
          <a:xfrm>
            <a:off x="9835753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60881B83-0939-8484-F49E-02A8C41EB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246" y="2760464"/>
            <a:ext cx="221813" cy="221813"/>
          </a:xfrm>
          <a:prstGeom prst="rect">
            <a:avLst/>
          </a:prstGeom>
        </p:spPr>
      </p:pic>
      <p:sp>
        <p:nvSpPr>
          <p:cNvPr id="18" name="Text 13">
            <a:extLst>
              <a:ext uri="{FF2B5EF4-FFF2-40B4-BE49-F238E27FC236}">
                <a16:creationId xmlns:a16="http://schemas.microsoft.com/office/drawing/2014/main" id="{D93C9D7C-2574-F634-0C4F-76A5B10E96C7}"/>
              </a:ext>
            </a:extLst>
          </p:cNvPr>
          <p:cNvSpPr/>
          <p:nvPr/>
        </p:nvSpPr>
        <p:spPr>
          <a:xfrm>
            <a:off x="9835753" y="328219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BB8F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Proof We Can Trust</a:t>
            </a:r>
            <a:endParaRPr lang="en-US" sz="24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B02C8E2F-4B84-047D-E984-D9BBAA6CABD6}"/>
              </a:ext>
            </a:extLst>
          </p:cNvPr>
          <p:cNvSpPr/>
          <p:nvPr/>
        </p:nvSpPr>
        <p:spPr>
          <a:xfrm>
            <a:off x="9835753" y="3637478"/>
            <a:ext cx="4055269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the connections we found were very strong and </a:t>
            </a:r>
            <a:r>
              <a:rPr lang="en-US" dirty="0">
                <a:solidFill>
                  <a:srgbClr val="2C2821"/>
                </a:solidFill>
                <a:highlight>
                  <a:srgbClr val="FF6B6B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statistically proven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This means our ideas are solid and you can trust our conclusions.</a:t>
            </a:r>
            <a:endParaRPr lang="en-US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F3A09814-34DE-B0A0-BE39-FBF59FF35F7E}"/>
              </a:ext>
            </a:extLst>
          </p:cNvPr>
          <p:cNvSpPr/>
          <p:nvPr/>
        </p:nvSpPr>
        <p:spPr>
          <a:xfrm>
            <a:off x="575072" y="5099804"/>
            <a:ext cx="3286720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</a:t>
            </a:r>
            <a:endParaRPr lang="en-US" sz="36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B50D2A1D-B63C-7C46-BCAB-D2FE7394B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072" y="5757148"/>
            <a:ext cx="410766" cy="410766"/>
          </a:xfrm>
          <a:prstGeom prst="rect">
            <a:avLst/>
          </a:prstGeom>
        </p:spPr>
      </p:pic>
      <p:sp>
        <p:nvSpPr>
          <p:cNvPr id="22" name="Text 16">
            <a:extLst>
              <a:ext uri="{FF2B5EF4-FFF2-40B4-BE49-F238E27FC236}">
                <a16:creationId xmlns:a16="http://schemas.microsoft.com/office/drawing/2014/main" id="{6F0BFB48-A57C-6A92-DCB5-03D7755FA03C}"/>
              </a:ext>
            </a:extLst>
          </p:cNvPr>
          <p:cNvSpPr/>
          <p:nvPr/>
        </p:nvSpPr>
        <p:spPr>
          <a:xfrm>
            <a:off x="575072" y="6373297"/>
            <a:ext cx="207466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BB8F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For People Making Ads</a:t>
            </a:r>
            <a:endParaRPr lang="en-US" sz="240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2EED54A1-B464-B64E-4EF7-50C0801C1459}"/>
              </a:ext>
            </a:extLst>
          </p:cNvPr>
          <p:cNvSpPr/>
          <p:nvPr/>
        </p:nvSpPr>
        <p:spPr>
          <a:xfrm>
            <a:off x="575072" y="6728579"/>
            <a:ext cx="435649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</a:t>
            </a:r>
            <a:r>
              <a:rPr lang="en-US" dirty="0">
                <a:solidFill>
                  <a:srgbClr val="2C2821"/>
                </a:solidFill>
                <a:highlight>
                  <a:srgbClr val="FF6B6B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bright, emotional colors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make your ads </a:t>
            </a:r>
            <a:r>
              <a:rPr lang="en-US" dirty="0">
                <a:solidFill>
                  <a:srgbClr val="2C2821"/>
                </a:solidFill>
                <a:highlight>
                  <a:srgbClr val="4ECD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clear and to the point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This works best for younger people like students!</a:t>
            </a:r>
            <a:endParaRPr lang="en-US" dirty="0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FF04D3E6-625F-C153-21AD-002EEC0C96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6952" y="5757148"/>
            <a:ext cx="410766" cy="410766"/>
          </a:xfrm>
          <a:prstGeom prst="rect">
            <a:avLst/>
          </a:prstGeom>
        </p:spPr>
      </p:pic>
      <p:sp>
        <p:nvSpPr>
          <p:cNvPr id="25" name="Text 18">
            <a:extLst>
              <a:ext uri="{FF2B5EF4-FFF2-40B4-BE49-F238E27FC236}">
                <a16:creationId xmlns:a16="http://schemas.microsoft.com/office/drawing/2014/main" id="{68023276-73FC-8585-110F-C778F0042624}"/>
              </a:ext>
            </a:extLst>
          </p:cNvPr>
          <p:cNvSpPr/>
          <p:nvPr/>
        </p:nvSpPr>
        <p:spPr>
          <a:xfrm>
            <a:off x="5136952" y="6373297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A2D9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For Future Studies</a:t>
            </a:r>
            <a:endParaRPr lang="en-US" sz="2400" dirty="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DA0AA8AD-FA25-42CC-A00D-4886FF46D64F}"/>
              </a:ext>
            </a:extLst>
          </p:cNvPr>
          <p:cNvSpPr/>
          <p:nvPr/>
        </p:nvSpPr>
        <p:spPr>
          <a:xfrm>
            <a:off x="5136952" y="6728579"/>
            <a:ext cx="435649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time, let's look at these ideas in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different countries and with different age groups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We should also follow people over a longer time to see how things change.</a:t>
            </a:r>
            <a:endParaRPr lang="en-US" dirty="0"/>
          </a:p>
        </p:txBody>
      </p:sp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2AE41EDE-F933-7D28-4F25-48DC2E16F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8831" y="5757148"/>
            <a:ext cx="410766" cy="410766"/>
          </a:xfrm>
          <a:prstGeom prst="rect">
            <a:avLst/>
          </a:prstGeom>
        </p:spPr>
      </p:pic>
      <p:sp>
        <p:nvSpPr>
          <p:cNvPr id="28" name="Text 20">
            <a:extLst>
              <a:ext uri="{FF2B5EF4-FFF2-40B4-BE49-F238E27FC236}">
                <a16:creationId xmlns:a16="http://schemas.microsoft.com/office/drawing/2014/main" id="{202C922F-3D3C-53C5-74DF-F0AB2BA53428}"/>
              </a:ext>
            </a:extLst>
          </p:cNvPr>
          <p:cNvSpPr/>
          <p:nvPr/>
        </p:nvSpPr>
        <p:spPr>
          <a:xfrm>
            <a:off x="9698831" y="6373297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4ECDC4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How to Use This Now</a:t>
            </a:r>
            <a:endParaRPr lang="en-US" sz="2400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E628270F-32A1-545C-7047-B25E63F7BB01}"/>
              </a:ext>
            </a:extLst>
          </p:cNvPr>
          <p:cNvSpPr/>
          <p:nvPr/>
        </p:nvSpPr>
        <p:spPr>
          <a:xfrm>
            <a:off x="9698831" y="6728579"/>
            <a:ext cx="4356497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Try testing different </a:t>
            </a:r>
            <a:r>
              <a:rPr lang="en-US" dirty="0">
                <a:solidFill>
                  <a:srgbClr val="2C2821"/>
                </a:solidFill>
                <a:highlight>
                  <a:srgbClr val="BB8F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 choices and emotional messages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 your online ads. This will help you find what works best to get people interested and buying your product.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C62974-1016-1D89-9F02-EE7CD062A5EF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6723301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090EED4-934C-AC9C-C0D1-84217CA3880E}"/>
              </a:ext>
            </a:extLst>
          </p:cNvPr>
          <p:cNvSpPr/>
          <p:nvPr/>
        </p:nvSpPr>
        <p:spPr>
          <a:xfrm>
            <a:off x="667702" y="524589"/>
            <a:ext cx="4769882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References</a:t>
            </a:r>
            <a:endParaRPr lang="en-US" sz="37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E47B9C65-3609-A9ED-90F4-B513901270CB}"/>
              </a:ext>
            </a:extLst>
          </p:cNvPr>
          <p:cNvSpPr/>
          <p:nvPr/>
        </p:nvSpPr>
        <p:spPr>
          <a:xfrm>
            <a:off x="667702" y="1502331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Aaker, D. A. (1991).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Managing brand equity: Capitalizing on the value of a brand name.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Free Press.</a:t>
            </a:r>
            <a:endParaRPr lang="en-US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98E6ADE3-51EE-E013-DC13-92E35E4C07EF}"/>
              </a:ext>
            </a:extLst>
          </p:cNvPr>
          <p:cNvSpPr/>
          <p:nvPr/>
        </p:nvSpPr>
        <p:spPr>
          <a:xfrm>
            <a:off x="667702" y="2022158"/>
            <a:ext cx="132949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Gorn, G. J., Chattopadhyay, A., Yi, T., &amp; Dahl, D. W. (2008). Effects of product color on consumer behavior: A critical review.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Journal of Consumer Psychology, 18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(2), 116–128.</a:t>
            </a:r>
            <a:endParaRPr lang="en-US" sz="150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209476D9-3B9A-7F83-2140-4699103ADAB7}"/>
              </a:ext>
            </a:extLst>
          </p:cNvPr>
          <p:cNvSpPr/>
          <p:nvPr/>
        </p:nvSpPr>
        <p:spPr>
          <a:xfrm>
            <a:off x="667702" y="2847261"/>
            <a:ext cx="132949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Heath, R., &amp; Nairn, A. (2005). Measuring advertising effectiveness: The case for emotional engagement.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International Journal of Advertising, 24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(2), 183–197.</a:t>
            </a:r>
            <a:endParaRPr lang="en-US" sz="15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FB8637B-682B-2F9C-65B0-923EABFC00BE}"/>
              </a:ext>
            </a:extLst>
          </p:cNvPr>
          <p:cNvSpPr/>
          <p:nvPr/>
        </p:nvSpPr>
        <p:spPr>
          <a:xfrm>
            <a:off x="667702" y="3672364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Keller, K. L. (2013).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Strategic brand management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(4th ed.). Pearson Education.</a:t>
            </a:r>
            <a:endParaRPr lang="en-US" sz="15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17B2B22E-79CA-CB0F-8867-6FCF1BDB6B9C}"/>
              </a:ext>
            </a:extLst>
          </p:cNvPr>
          <p:cNvSpPr/>
          <p:nvPr/>
        </p:nvSpPr>
        <p:spPr>
          <a:xfrm>
            <a:off x="667702" y="4192191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Kotler, P., &amp; Armstrong, G. (2021).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Principles of marketing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(18th ed.). Pearson.</a:t>
            </a:r>
            <a:endParaRPr lang="en-US" sz="15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CD22127-B40C-17CD-043C-98F56EEC86CD}"/>
              </a:ext>
            </a:extLst>
          </p:cNvPr>
          <p:cNvSpPr/>
          <p:nvPr/>
        </p:nvSpPr>
        <p:spPr>
          <a:xfrm>
            <a:off x="667702" y="4712018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Luscher, M. (2018).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Luscher color test.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Pocket Books.</a:t>
            </a:r>
            <a:endParaRPr lang="en-US" sz="15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9E0F4570-6AC3-FA56-3582-F53FDF19E8DE}"/>
              </a:ext>
            </a:extLst>
          </p:cNvPr>
          <p:cNvSpPr/>
          <p:nvPr/>
        </p:nvSpPr>
        <p:spPr>
          <a:xfrm>
            <a:off x="667702" y="5231844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Petty, R. E., &amp; Cacioppo, J. T. (1986).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Communication and persuasion: Central and peripheral routes to attitude change.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Springer.</a:t>
            </a:r>
            <a:endParaRPr lang="en-US" sz="150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D61483C2-B588-4E5F-155D-B28869A0FD3D}"/>
              </a:ext>
            </a:extLst>
          </p:cNvPr>
          <p:cNvSpPr/>
          <p:nvPr/>
        </p:nvSpPr>
        <p:spPr>
          <a:xfrm>
            <a:off x="667702" y="5751671"/>
            <a:ext cx="132949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Plassmann, H., Venkatraman, V., Huettel, S., &amp; Wager, T. D. (2015). Bias in the brain: A meta-analysis of neural mechanisms of placebo, expectation, and marketing effects.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Journal of Consumer Psychology, 25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(2), 173–193.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88AC8E2-304D-75D8-31EC-F89230EE7BB1}"/>
              </a:ext>
            </a:extLst>
          </p:cNvPr>
          <p:cNvSpPr/>
          <p:nvPr/>
        </p:nvSpPr>
        <p:spPr>
          <a:xfrm>
            <a:off x="667702" y="6576774"/>
            <a:ext cx="13294995" cy="305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Singh, S. (2006). Impact of color on marketing.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Management Decision, 44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(6), 783–789.</a:t>
            </a:r>
            <a:endParaRPr lang="en-US" sz="15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D13258F5-1CA3-E0E7-9A87-805DBD888AAA}"/>
              </a:ext>
            </a:extLst>
          </p:cNvPr>
          <p:cNvSpPr/>
          <p:nvPr/>
        </p:nvSpPr>
        <p:spPr>
          <a:xfrm>
            <a:off x="667702" y="7096601"/>
            <a:ext cx="13294995" cy="610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Smith, R., &amp; Jones, T. (2021). Chromatic branding: How color influences consumer perception and brand recall. </a:t>
            </a: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Psychology &amp; Marketing, 38</a:t>
            </a: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(10), 1735–1750. https://doi.org/10.1002/mar.21528</a:t>
            </a:r>
            <a:endParaRPr 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92E02-E4EB-DF17-B174-7409E5AF8287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21013884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282E-94F6-21CF-3733-8F2BB963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00770D3-852C-9BFE-57C5-1CEA68ABAA51}"/>
              </a:ext>
            </a:extLst>
          </p:cNvPr>
          <p:cNvSpPr/>
          <p:nvPr/>
        </p:nvSpPr>
        <p:spPr>
          <a:xfrm>
            <a:off x="793790" y="264330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</a:t>
            </a:r>
            <a:r>
              <a:rPr lang="en-US" sz="1335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</a:t>
            </a:r>
            <a:r>
              <a:rPr lang="en-US" sz="13350" dirty="0">
                <a:solidFill>
                  <a:srgbClr val="F7DC6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</a:t>
            </a:r>
            <a:r>
              <a:rPr lang="en-US" sz="13350" dirty="0">
                <a:solidFill>
                  <a:srgbClr val="A2D9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</a:t>
            </a:r>
            <a:r>
              <a:rPr lang="en-US" sz="1335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</a:t>
            </a:r>
            <a:r>
              <a:rPr lang="en-US" sz="1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1335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</a:t>
            </a:r>
            <a:r>
              <a:rPr lang="en-US" sz="1335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</a:t>
            </a:r>
            <a:r>
              <a:rPr lang="en-US" sz="13350" dirty="0">
                <a:solidFill>
                  <a:srgbClr val="F7DC6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</a:t>
            </a:r>
            <a:r>
              <a:rPr lang="en-US" sz="13350" dirty="0">
                <a:solidFill>
                  <a:srgbClr val="A2D9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!</a:t>
            </a:r>
            <a:endParaRPr lang="en-US" sz="13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B798D6D-B59A-7FDE-BC83-D9C02B41BCB6}"/>
              </a:ext>
            </a:extLst>
          </p:cNvPr>
          <p:cNvSpPr/>
          <p:nvPr/>
        </p:nvSpPr>
        <p:spPr>
          <a:xfrm>
            <a:off x="793790" y="5223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sincerely appreciate your attention and engagement during our presentation.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4000" dirty="0">
              <a:latin typeface="Lora" pitchFamily="34" charset="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4000" dirty="0">
                <a:latin typeface="Lora" pitchFamily="34" charset="0"/>
              </a:rPr>
              <a:t>Any question 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1117415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B6C4B0-B7E8-86BB-5C95-84627AE765FE}"/>
              </a:ext>
            </a:extLst>
          </p:cNvPr>
          <p:cNvSpPr/>
          <p:nvPr/>
        </p:nvSpPr>
        <p:spPr>
          <a:xfrm>
            <a:off x="3281064" y="540269"/>
            <a:ext cx="6387465" cy="603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Visual Measurement Methods</a:t>
            </a:r>
            <a:endParaRPr lang="en-US" sz="4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F683D88-F9B7-2012-89B0-2ED5A368268F}"/>
              </a:ext>
            </a:extLst>
          </p:cNvPr>
          <p:cNvSpPr/>
          <p:nvPr/>
        </p:nvSpPr>
        <p:spPr>
          <a:xfrm>
            <a:off x="675918" y="1621036"/>
            <a:ext cx="241423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🎨</a:t>
            </a: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Color Testing</a:t>
            </a:r>
            <a:endParaRPr lang="en-US" sz="24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EDF44C4-4E2C-1B6B-B4E3-F2522DA31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18" y="2140029"/>
            <a:ext cx="2824639" cy="4236958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B9BE823D-BC55-8B3B-A2F5-2B6A2F8B540A}"/>
              </a:ext>
            </a:extLst>
          </p:cNvPr>
          <p:cNvSpPr/>
          <p:nvPr/>
        </p:nvSpPr>
        <p:spPr>
          <a:xfrm>
            <a:off x="675918" y="6594158"/>
            <a:ext cx="4112895" cy="9269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test warm and saturated colors to see how they affect people's feelings and attention.</a:t>
            </a:r>
            <a:endParaRPr lang="en-US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B439D10-0879-7D31-39C4-8B99D1AEEEAF}"/>
              </a:ext>
            </a:extLst>
          </p:cNvPr>
          <p:cNvSpPr/>
          <p:nvPr/>
        </p:nvSpPr>
        <p:spPr>
          <a:xfrm>
            <a:off x="5267682" y="1621036"/>
            <a:ext cx="241423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😊</a:t>
            </a: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Emotion Testing</a:t>
            </a:r>
            <a:endParaRPr lang="en-US" sz="240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418B0C32-602D-0CD8-6734-DBF2D0F54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82" y="2140029"/>
            <a:ext cx="2823567" cy="42369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53468DF2-803E-CA23-36C6-4022C76CF1B7}"/>
              </a:ext>
            </a:extLst>
          </p:cNvPr>
          <p:cNvSpPr/>
          <p:nvPr/>
        </p:nvSpPr>
        <p:spPr>
          <a:xfrm>
            <a:off x="5267682" y="6594158"/>
            <a:ext cx="4111466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measure how emotional faces in ads change what people think about products.</a:t>
            </a:r>
            <a:endParaRPr lang="en-US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799E4849-AC5D-633D-E561-79E36D08D615}"/>
              </a:ext>
            </a:extLst>
          </p:cNvPr>
          <p:cNvSpPr/>
          <p:nvPr/>
        </p:nvSpPr>
        <p:spPr>
          <a:xfrm>
            <a:off x="9858018" y="1621036"/>
            <a:ext cx="2414230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✨</a:t>
            </a:r>
            <a:r>
              <a:rPr lang="en-US" sz="24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Simplicity Testing</a:t>
            </a:r>
            <a:endParaRPr lang="en-US" sz="2400" dirty="0"/>
          </a:p>
        </p:txBody>
      </p:sp>
      <p:pic>
        <p:nvPicPr>
          <p:cNvPr id="10" name="Image 2" descr="preencoded.png">
            <a:extLst>
              <a:ext uri="{FF2B5EF4-FFF2-40B4-BE49-F238E27FC236}">
                <a16:creationId xmlns:a16="http://schemas.microsoft.com/office/drawing/2014/main" id="{20B7E77C-A512-372D-E5E2-712C26AEF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8018" y="2140029"/>
            <a:ext cx="4111466" cy="4111466"/>
          </a:xfrm>
          <a:prstGeom prst="rect">
            <a:avLst/>
          </a:prstGeom>
        </p:spPr>
      </p:pic>
      <p:sp>
        <p:nvSpPr>
          <p:cNvPr id="11" name="Text 6">
            <a:extLst>
              <a:ext uri="{FF2B5EF4-FFF2-40B4-BE49-F238E27FC236}">
                <a16:creationId xmlns:a16="http://schemas.microsoft.com/office/drawing/2014/main" id="{52AD0057-F5E2-0317-4A72-79D75EEC7667}"/>
              </a:ext>
            </a:extLst>
          </p:cNvPr>
          <p:cNvSpPr/>
          <p:nvPr/>
        </p:nvSpPr>
        <p:spPr>
          <a:xfrm>
            <a:off x="9858018" y="6468666"/>
            <a:ext cx="4111466" cy="6179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test how clean, simple designs affect people's attention and overall appeal.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561D5-2981-4E74-E568-CE324A7DBB75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10638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5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CFBF8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4138863" y="431244"/>
            <a:ext cx="5787190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4800" dirty="0">
                <a:latin typeface="Alice" pitchFamily="34" charset="0"/>
                <a:ea typeface="Alice" pitchFamily="34" charset="-122"/>
                <a:cs typeface="Alice" pitchFamily="34" charset="-120"/>
              </a:rPr>
              <a:t>Presentation Outline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930247" y="983933"/>
            <a:ext cx="876978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Unveiling the psychological drivers of effective advertising through a comprehensive research study.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48759" y="1463993"/>
            <a:ext cx="13532882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takes you through our robust methodology and compelling findings on how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dirty="0">
                <a:solidFill>
                  <a:srgbClr val="2C2821"/>
                </a:solidFill>
                <a:highlight>
                  <a:srgbClr val="BB8F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simplicity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profoundly influence consumer decisions, offering actionable insights for impactful campaigns.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7161" y="2929889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05564" y="2298859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FF6B6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866" y="2428161"/>
            <a:ext cx="211693" cy="2116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5564" y="2926080"/>
            <a:ext cx="245387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&amp; Background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705564" y="3265051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476260" y="2925046"/>
            <a:ext cx="6531292" cy="142494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7550348" y="2298859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9650" y="2428161"/>
            <a:ext cx="211693" cy="21169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0348" y="2926080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Aim and Objectives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50348" y="3265051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548757" y="4864418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05564" y="4237196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45B7D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866" y="4366498"/>
            <a:ext cx="211693" cy="21169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05564" y="4864418"/>
            <a:ext cx="3027640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Literature Review &amp; Research Gap</a:t>
            </a:r>
            <a:endParaRPr lang="en-US" sz="2800" dirty="0"/>
          </a:p>
        </p:txBody>
      </p:sp>
      <p:sp>
        <p:nvSpPr>
          <p:cNvPr id="21" name="Text 15"/>
          <p:cNvSpPr/>
          <p:nvPr/>
        </p:nvSpPr>
        <p:spPr>
          <a:xfrm>
            <a:off x="705564" y="5203388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7393543" y="4887753"/>
            <a:ext cx="6531292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7"/>
          <p:cNvSpPr/>
          <p:nvPr/>
        </p:nvSpPr>
        <p:spPr>
          <a:xfrm>
            <a:off x="7550348" y="4237196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F7DC6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9650" y="4366498"/>
            <a:ext cx="211693" cy="21169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50348" y="4864418"/>
            <a:ext cx="199310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Materials and Methods</a:t>
            </a:r>
            <a:endParaRPr lang="en-US" sz="2800" dirty="0"/>
          </a:p>
        </p:txBody>
      </p:sp>
      <p:sp>
        <p:nvSpPr>
          <p:cNvPr id="26" name="Text 19"/>
          <p:cNvSpPr/>
          <p:nvPr/>
        </p:nvSpPr>
        <p:spPr>
          <a:xfrm>
            <a:off x="7550348" y="5203388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7" name="Shape 20"/>
          <p:cNvSpPr/>
          <p:nvPr/>
        </p:nvSpPr>
        <p:spPr>
          <a:xfrm>
            <a:off x="467617" y="6665426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1"/>
          <p:cNvSpPr/>
          <p:nvPr/>
        </p:nvSpPr>
        <p:spPr>
          <a:xfrm>
            <a:off x="705564" y="6175534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A2D9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4866" y="6304836"/>
            <a:ext cx="211693" cy="21169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05564" y="6802755"/>
            <a:ext cx="234648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Findings &amp; Discussion</a:t>
            </a:r>
            <a:endParaRPr lang="en-US" sz="2800" dirty="0"/>
          </a:p>
        </p:txBody>
      </p:sp>
      <p:sp>
        <p:nvSpPr>
          <p:cNvPr id="31" name="Text 23"/>
          <p:cNvSpPr/>
          <p:nvPr/>
        </p:nvSpPr>
        <p:spPr>
          <a:xfrm>
            <a:off x="705564" y="7141726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2" name="Shape 24"/>
          <p:cNvSpPr/>
          <p:nvPr/>
        </p:nvSpPr>
        <p:spPr>
          <a:xfrm>
            <a:off x="7236737" y="6665426"/>
            <a:ext cx="6531292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25"/>
          <p:cNvSpPr/>
          <p:nvPr/>
        </p:nvSpPr>
        <p:spPr>
          <a:xfrm>
            <a:off x="7550348" y="6175534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BB8F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9650" y="6304836"/>
            <a:ext cx="211693" cy="211693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7550348" y="6802755"/>
            <a:ext cx="287952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&amp; Recommendations</a:t>
            </a:r>
            <a:endParaRPr lang="en-US" sz="2800" dirty="0"/>
          </a:p>
        </p:txBody>
      </p:sp>
      <p:sp>
        <p:nvSpPr>
          <p:cNvPr id="36" name="Text 27"/>
          <p:cNvSpPr/>
          <p:nvPr/>
        </p:nvSpPr>
        <p:spPr>
          <a:xfrm>
            <a:off x="7550348" y="7141726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D60BBA-E916-B591-F56E-C8FE674108F8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4935" y="428863"/>
            <a:ext cx="6140529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</a:t>
            </a:r>
            <a:r>
              <a:rPr lang="en-US" sz="4800" dirty="0">
                <a:solidFill>
                  <a:srgbClr val="2C2821"/>
                </a:solidFill>
                <a:highlight>
                  <a:srgbClr val="FF6B6B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Power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of Visuals in Advertising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45783" y="1228011"/>
            <a:ext cx="13538835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today's busy market, great ads are crucial for grabbing attention and helping people choose what to buy. What an ad looks like — its </a:t>
            </a:r>
            <a:r>
              <a:rPr lang="en-US" dirty="0">
                <a:solidFill>
                  <a:srgbClr val="4ECDC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is super important for how people see a brand.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659856" y="2058352"/>
            <a:ext cx="304692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545783" y="2526148"/>
            <a:ext cx="7275076" cy="1449651"/>
          </a:xfrm>
          <a:prstGeom prst="roundRect">
            <a:avLst>
              <a:gd name="adj" fmla="val 8736"/>
            </a:avLst>
          </a:prstGeom>
          <a:solidFill>
            <a:srgbClr val="FCFBF8"/>
          </a:solidFill>
          <a:ln w="22860">
            <a:solidFill>
              <a:srgbClr val="FF6B6B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 flipH="1">
            <a:off x="532269" y="2586476"/>
            <a:ext cx="79872" cy="1282443"/>
          </a:xfrm>
          <a:prstGeom prst="roundRect">
            <a:avLst>
              <a:gd name="adj" fmla="val 25585"/>
            </a:avLst>
          </a:prstGeom>
          <a:solidFill>
            <a:srgbClr val="FF6B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93075" y="2704862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Power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075" y="3104317"/>
            <a:ext cx="6849070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Colors make you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feel things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change how you see a brand. Think </a:t>
            </a:r>
            <a:r>
              <a:rPr lang="en-US" dirty="0">
                <a:solidFill>
                  <a:srgbClr val="4ECDC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blue for trust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dirty="0">
                <a:solidFill>
                  <a:srgbClr val="FF6B6B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 for excitement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!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68643" y="4332716"/>
            <a:ext cx="7275076" cy="1292305"/>
          </a:xfrm>
          <a:prstGeom prst="roundRect">
            <a:avLst>
              <a:gd name="adj" fmla="val 10903"/>
            </a:avLst>
          </a:prstGeom>
          <a:solidFill>
            <a:srgbClr val="FCFBF8"/>
          </a:solidFill>
          <a:ln w="22860">
            <a:solidFill>
              <a:srgbClr val="4ECDC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522923" y="4360681"/>
            <a:ext cx="83937" cy="1183906"/>
          </a:xfrm>
          <a:prstGeom prst="roundRect">
            <a:avLst>
              <a:gd name="adj" fmla="val 25585"/>
            </a:avLst>
          </a:prstGeom>
          <a:solidFill>
            <a:srgbClr val="4ECDC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793075" y="4607021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Appeal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93075" y="5002422"/>
            <a:ext cx="684907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Ads that make you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feel something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are remembered better and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make you want to act.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545783" y="5981937"/>
            <a:ext cx="7275076" cy="1292305"/>
          </a:xfrm>
          <a:prstGeom prst="roundRect">
            <a:avLst>
              <a:gd name="adj" fmla="val 10903"/>
            </a:avLst>
          </a:prstGeom>
          <a:solidFill>
            <a:srgbClr val="FCFBF8"/>
          </a:solidFill>
          <a:ln w="22860">
            <a:solidFill>
              <a:srgbClr val="BB8FCE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Shape 12"/>
          <p:cNvSpPr/>
          <p:nvPr/>
        </p:nvSpPr>
        <p:spPr>
          <a:xfrm>
            <a:off x="532269" y="5995154"/>
            <a:ext cx="91440" cy="1279088"/>
          </a:xfrm>
          <a:prstGeom prst="roundRect">
            <a:avLst>
              <a:gd name="adj" fmla="val 25585"/>
            </a:avLst>
          </a:prstGeom>
          <a:solidFill>
            <a:srgbClr val="BB8FC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93074" y="6193989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is Key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93074" y="6582014"/>
            <a:ext cx="684907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Easy-to-understand ads are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clearer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less confusing, and get the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message across faster.</a:t>
            </a:r>
            <a:endParaRPr lang="en-US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02" y="2077879"/>
            <a:ext cx="5883116" cy="588311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545783" y="8311753"/>
            <a:ext cx="1353883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studied </a:t>
            </a:r>
            <a:r>
              <a:rPr lang="en-US" sz="1200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university students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because they are young, use a lot of digital media, and quickly notice new trends. Their opinions on ads are very helpful for marketers.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C88E75-F39A-F16C-32DE-8D1D3E9089B2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4748" y="58519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Aim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and </a:t>
            </a:r>
            <a:r>
              <a:rPr lang="en-US" sz="4800" dirty="0">
                <a:solidFill>
                  <a:srgbClr val="2C2821"/>
                </a:solidFill>
                <a:highlight>
                  <a:srgbClr val="4ECDC4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Objectives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44855" y="1675924"/>
            <a:ext cx="131406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latin typeface="Lora" pitchFamily="34" charset="0"/>
                <a:ea typeface="Lora" pitchFamily="34" charset="-122"/>
                <a:cs typeface="Lora" pitchFamily="34" charset="-120"/>
              </a:rPr>
              <a:t>The primary aim is to examine the impact of color, emotion, and simplicity in advertisements on consumer behavior among students of Rajshahi University.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44855" y="2596396"/>
            <a:ext cx="6463903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957620" y="2809161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F6B6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18" y="2984659"/>
            <a:ext cx="287298" cy="2872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7620" y="366033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 Influence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57620" y="4120396"/>
            <a:ext cx="60383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Assess how color influences consumer perception and purchase intention.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1523" y="2596396"/>
            <a:ext cx="6464022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634288" y="2809161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7DC6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9786" y="2984659"/>
            <a:ext cx="287298" cy="2872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4288" y="366033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Effect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7634288" y="4120396"/>
            <a:ext cx="60384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the effect of emotional appeal on consumer engagement and decision-making.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44855" y="5226963"/>
            <a:ext cx="6463903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57620" y="5439728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A2D9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118" y="5615226"/>
            <a:ext cx="287298" cy="2872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7620" y="629090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Simplicity's Role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57620" y="6750963"/>
            <a:ext cx="60383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how design simplicity affects consumer understanding and preference.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7421523" y="5226963"/>
            <a:ext cx="6464022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7634288" y="5439728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BB8F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9786" y="5615226"/>
            <a:ext cx="287298" cy="2872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4288" y="629090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Combined Influence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7634288" y="6750963"/>
            <a:ext cx="60384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Investigate the joint influence of all three factors on student consumer behavior.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74B7A6-31BC-7B53-362D-DD77D1150E63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4525" y="768310"/>
            <a:ext cx="10801231" cy="135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600"/>
              </a:lnSpc>
              <a:buNone/>
            </a:pPr>
            <a:r>
              <a:rPr lang="en-US" sz="85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Review of Literature</a:t>
            </a:r>
            <a:endParaRPr lang="en-US" sz="8500" dirty="0"/>
          </a:p>
        </p:txBody>
      </p:sp>
      <p:sp>
        <p:nvSpPr>
          <p:cNvPr id="3" name="Shape 1"/>
          <p:cNvSpPr/>
          <p:nvPr/>
        </p:nvSpPr>
        <p:spPr>
          <a:xfrm>
            <a:off x="756047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72026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FF6B6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263" y="2944654"/>
            <a:ext cx="291584" cy="2915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2026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 of Color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72026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Colors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attract attention, influence </a:t>
            </a:r>
            <a:r>
              <a:rPr lang="en-US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emotional responses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affect brand recognition and </a:t>
            </a: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purchase</a:t>
            </a:r>
            <a:r>
              <a:rPr lang="en-US" dirty="0">
                <a:solidFill>
                  <a:srgbClr val="E0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intention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(Elliot &amp; Maier, 2014; Labrecque &amp; Milne, 2013).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200769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416748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F7DC6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4985" y="2944654"/>
            <a:ext cx="291584" cy="2915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6748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Appeal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16748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Emotional content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creates memorable experiences, fosters </a:t>
            </a:r>
            <a:r>
              <a:rPr lang="en-US" sz="1700" dirty="0">
                <a:solidFill>
                  <a:srgbClr val="A52A2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brand loyalty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enhances </a:t>
            </a:r>
            <a:r>
              <a:rPr lang="en-US" sz="1700" dirty="0">
                <a:solidFill>
                  <a:srgbClr val="A52A2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intention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especially positive emotions (Bagozzi et al., 1999).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491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861471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A2D9C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9707" y="2944654"/>
            <a:ext cx="291584" cy="2915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1471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 in Design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61471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F4F4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uncluttered designs reduce </a:t>
            </a:r>
            <a:r>
              <a:rPr lang="en-US" sz="1700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cognitive overload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ensuring the message is clear, comprehensible, and memorable (Huang &amp; Chen, 2006).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80016" y="6527125"/>
            <a:ext cx="1279433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Advertisements are no longer merely informational; they are designed to create emotional connections, capture attention, and persuade consumers toward specific actions.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1CBD3-17DB-F5CF-AA8F-9CE3354E4E97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7282" y="746403"/>
            <a:ext cx="10495836" cy="131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300"/>
              </a:lnSpc>
              <a:buNone/>
            </a:pPr>
            <a:r>
              <a:rPr lang="en-US" sz="4800" dirty="0">
                <a:latin typeface="Alice" pitchFamily="34" charset="0"/>
                <a:ea typeface="Alice" pitchFamily="34" charset="-122"/>
                <a:cs typeface="Alice" pitchFamily="34" charset="-120"/>
              </a:rPr>
              <a:t>The Research Gap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740837" y="2373035"/>
            <a:ext cx="3148727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Few Local Studies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734616" y="3081457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While there's a lot of global research, </a:t>
            </a:r>
            <a:r>
              <a:rPr lang="en-US" sz="2400" dirty="0">
                <a:solidFill>
                  <a:srgbClr val="2C2821"/>
                </a:solidFill>
                <a:highlight>
                  <a:srgbClr val="ADD8E6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not many studies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look at the combined power of </a:t>
            </a:r>
            <a:r>
              <a:rPr lang="en-US" sz="2400" dirty="0">
                <a:solidFill>
                  <a:srgbClr val="008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2400" dirty="0">
                <a:solidFill>
                  <a:srgbClr val="80008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2400" dirty="0">
                <a:solidFill>
                  <a:srgbClr val="0000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design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here in </a:t>
            </a:r>
            <a:r>
              <a:rPr lang="en-US" sz="2400" dirty="0">
                <a:solidFill>
                  <a:srgbClr val="FFA5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Bangladesh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4616" y="3989070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local research looks at these things one by one. They don't often explore how they all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>
                <a:solidFill>
                  <a:srgbClr val="2C2821"/>
                </a:solidFill>
                <a:highlight>
                  <a:srgbClr val="FFFF00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work together 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shape what people buy.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29989" y="4776193"/>
            <a:ext cx="3681664" cy="503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dirty="0">
                <a:solidFill>
                  <a:srgbClr val="C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Focus on Young People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0809" y="5593301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There's also limited research on how </a:t>
            </a:r>
            <a:r>
              <a:rPr lang="en-US" sz="2400" dirty="0">
                <a:solidFill>
                  <a:srgbClr val="2C2821"/>
                </a:solidFill>
                <a:highlight>
                  <a:srgbClr val="ADD8E6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young adults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(like college students) react to ads. This group is a </a:t>
            </a:r>
            <a:r>
              <a:rPr lang="en-US" sz="2400" dirty="0">
                <a:solidFill>
                  <a:srgbClr val="008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huge part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of today's online shoppers.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34616" y="6623053"/>
            <a:ext cx="13161169" cy="1227534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1206818" y="6787991"/>
            <a:ext cx="1226915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latin typeface="Lora" pitchFamily="34" charset="0"/>
                <a:ea typeface="Lora" pitchFamily="34" charset="-122"/>
                <a:cs typeface="Lora" pitchFamily="34" charset="-120"/>
              </a:rPr>
              <a:t>This study aims to fill these gaps! We'll explore how color, emotion, and simplicity together affect the </a:t>
            </a:r>
            <a:r>
              <a:rPr lang="en-US" sz="2400" dirty="0">
                <a:highlight>
                  <a:srgbClr val="FFFF00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buying interest</a:t>
            </a:r>
            <a:r>
              <a:rPr lang="en-US" sz="2400" dirty="0">
                <a:latin typeface="Lora" pitchFamily="34" charset="0"/>
                <a:ea typeface="Lora" pitchFamily="34" charset="-122"/>
                <a:cs typeface="Lora" pitchFamily="34" charset="-120"/>
              </a:rPr>
              <a:t> of students at Rajshahi University, giving us local insights.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AF4987-9934-C332-9C73-83CB810CF89E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5576" y="427136"/>
            <a:ext cx="3746540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FF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Materials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and </a:t>
            </a:r>
            <a:r>
              <a:rPr lang="en-US" sz="4800" dirty="0">
                <a:solidFill>
                  <a:srgbClr val="0000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Methods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15779" y="1161931"/>
            <a:ext cx="135988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368498" y="1311117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87655" y="1301710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0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22" y="1832134"/>
            <a:ext cx="198953" cy="19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0338" y="1506939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Type of Study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17814" y="1932446"/>
            <a:ext cx="414016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quantitative cross-sectional survey design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was utilized, capturing a snapshot of perceptions regarding color, emotional appeal, and simplicity at a single point in time.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024139" y="1309334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4991687" y="1311117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00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623" y="1832134"/>
            <a:ext cx="198953" cy="1989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81047" y="1480542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Study Population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219343" y="1889102"/>
            <a:ext cx="414016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target population comprised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undergraduate and postgraduate students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at Rajshahi University, Bangladesh, representing a significant portion of the digital consumer market.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753423" y="1311117"/>
            <a:ext cx="4434840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1"/>
          <p:cNvSpPr/>
          <p:nvPr/>
        </p:nvSpPr>
        <p:spPr>
          <a:xfrm>
            <a:off x="9839341" y="1390055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80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8624" y="1832134"/>
            <a:ext cx="198953" cy="1989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67337" y="1480542"/>
            <a:ext cx="210216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Collection Method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0022704" y="1932886"/>
            <a:ext cx="414027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were collected through a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structured questionnaire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administered electronically, designed to assess student perceptions and purchase intentions related to the studied variables.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368497" y="3623072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5"/>
          <p:cNvSpPr/>
          <p:nvPr/>
        </p:nvSpPr>
        <p:spPr>
          <a:xfrm>
            <a:off x="468259" y="3713619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A5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622" y="4124801"/>
            <a:ext cx="198953" cy="1989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30859" y="3809228"/>
            <a:ext cx="1844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Sampling Procedure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655914" y="4302978"/>
            <a:ext cx="414016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Non-probability convenience sampling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was employed due to accessibility and time constraints, selecting participants readily available and willing to participate from the university student body.</a:t>
            </a:r>
            <a:endParaRPr lang="en-US" dirty="0"/>
          </a:p>
        </p:txBody>
      </p:sp>
      <p:sp>
        <p:nvSpPr>
          <p:cNvPr id="24" name="Shape 18"/>
          <p:cNvSpPr/>
          <p:nvPr/>
        </p:nvSpPr>
        <p:spPr>
          <a:xfrm>
            <a:off x="5024139" y="3650634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Shape 19"/>
          <p:cNvSpPr/>
          <p:nvPr/>
        </p:nvSpPr>
        <p:spPr>
          <a:xfrm>
            <a:off x="5108764" y="3725108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800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6623" y="4124801"/>
            <a:ext cx="198953" cy="1989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644827" y="3809228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Sample Size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5315352" y="4363100"/>
            <a:ext cx="414016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total of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253 students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participated in the study. The minimum required sample size was determined to be 246 using Cochran's formula, ensuring statistical validity.</a:t>
            </a:r>
            <a:endParaRPr lang="en-US" dirty="0"/>
          </a:p>
        </p:txBody>
      </p:sp>
      <p:sp>
        <p:nvSpPr>
          <p:cNvPr id="29" name="Shape 22"/>
          <p:cNvSpPr/>
          <p:nvPr/>
        </p:nvSpPr>
        <p:spPr>
          <a:xfrm>
            <a:off x="9753423" y="3664951"/>
            <a:ext cx="4434840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Shape 23"/>
          <p:cNvSpPr/>
          <p:nvPr/>
        </p:nvSpPr>
        <p:spPr>
          <a:xfrm>
            <a:off x="9873944" y="3725493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808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48624" y="4124801"/>
            <a:ext cx="198953" cy="19895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0367337" y="383589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Management</a:t>
            </a:r>
            <a:endParaRPr lang="en-US" sz="2400" dirty="0"/>
          </a:p>
        </p:txBody>
      </p:sp>
      <p:sp>
        <p:nvSpPr>
          <p:cNvPr id="33" name="Text 25"/>
          <p:cNvSpPr/>
          <p:nvPr/>
        </p:nvSpPr>
        <p:spPr>
          <a:xfrm>
            <a:off x="10060380" y="4294085"/>
            <a:ext cx="414027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Collected data were securely stored and meticulously checked for completeness and consistency. Confidentiality and anonymity of participants were strictly maintained throughout the process.</a:t>
            </a:r>
            <a:endParaRPr lang="en-US" dirty="0"/>
          </a:p>
        </p:txBody>
      </p:sp>
      <p:sp>
        <p:nvSpPr>
          <p:cNvPr id="34" name="Shape 26"/>
          <p:cNvSpPr/>
          <p:nvPr/>
        </p:nvSpPr>
        <p:spPr>
          <a:xfrm>
            <a:off x="490001" y="5988515"/>
            <a:ext cx="13598843" cy="1673900"/>
          </a:xfrm>
          <a:prstGeom prst="roundRect">
            <a:avLst>
              <a:gd name="adj" fmla="val 1321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27"/>
          <p:cNvSpPr/>
          <p:nvPr/>
        </p:nvSpPr>
        <p:spPr>
          <a:xfrm>
            <a:off x="663059" y="6296025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D7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622" y="6417469"/>
            <a:ext cx="198953" cy="198953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1226701" y="6386274"/>
            <a:ext cx="216265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Analysis Technique</a:t>
            </a:r>
            <a:endParaRPr lang="en-US" sz="2400" dirty="0"/>
          </a:p>
        </p:txBody>
      </p:sp>
      <p:sp>
        <p:nvSpPr>
          <p:cNvPr id="38" name="Text 29"/>
          <p:cNvSpPr/>
          <p:nvPr/>
        </p:nvSpPr>
        <p:spPr>
          <a:xfrm>
            <a:off x="689298" y="6964515"/>
            <a:ext cx="133042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Descriptive statistics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Chi-square (χ²)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tests for association,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 analysis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(Spearman's rho and Pearson) were employed to analyze the collected data and test the research hypotheses.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27F6E8D-27E3-0BE6-7D74-81F8C660E7FA}"/>
              </a:ext>
            </a:extLst>
          </p:cNvPr>
          <p:cNvSpPr txBox="1"/>
          <p:nvPr/>
        </p:nvSpPr>
        <p:spPr>
          <a:xfrm>
            <a:off x="13541542" y="7696018"/>
            <a:ext cx="589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06FFB35-1058-A6EF-B424-BD1BB28B9DDC}"/>
              </a:ext>
            </a:extLst>
          </p:cNvPr>
          <p:cNvSpPr/>
          <p:nvPr/>
        </p:nvSpPr>
        <p:spPr>
          <a:xfrm>
            <a:off x="2199097" y="385049"/>
            <a:ext cx="6582013" cy="513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Demographic Profile of Participants</a:t>
            </a:r>
            <a:endParaRPr lang="en-US" sz="4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B4BF8108-1137-3BE0-2CBB-4D0C57CDC779}"/>
              </a:ext>
            </a:extLst>
          </p:cNvPr>
          <p:cNvSpPr/>
          <p:nvPr/>
        </p:nvSpPr>
        <p:spPr>
          <a:xfrm>
            <a:off x="574834" y="1293376"/>
            <a:ext cx="13480733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endParaRPr lang="en-US" sz="125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C94A7268-25B6-999B-C530-4B2D6A3399FF}"/>
              </a:ext>
            </a:extLst>
          </p:cNvPr>
          <p:cNvSpPr/>
          <p:nvPr/>
        </p:nvSpPr>
        <p:spPr>
          <a:xfrm>
            <a:off x="574834" y="1905119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Gender Breakdown</a:t>
            </a:r>
            <a:endParaRPr lang="en-US" sz="1600" dirty="0"/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31E51E2F-8962-7B37-D177-83558802F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52" y="1615102"/>
            <a:ext cx="5854961" cy="3104369"/>
          </a:xfrm>
          <a:prstGeom prst="rect">
            <a:avLst/>
          </a:prstGeom>
        </p:spPr>
      </p:pic>
      <p:sp>
        <p:nvSpPr>
          <p:cNvPr id="6" name="Shape 3">
            <a:extLst>
              <a:ext uri="{FF2B5EF4-FFF2-40B4-BE49-F238E27FC236}">
                <a16:creationId xmlns:a16="http://schemas.microsoft.com/office/drawing/2014/main" id="{FFF8A1BB-9256-33A2-6BD8-06D8D6B3CF41}"/>
              </a:ext>
            </a:extLst>
          </p:cNvPr>
          <p:cNvSpPr/>
          <p:nvPr/>
        </p:nvSpPr>
        <p:spPr>
          <a:xfrm>
            <a:off x="2801481" y="5117759"/>
            <a:ext cx="164187" cy="164187"/>
          </a:xfrm>
          <a:prstGeom prst="roundRect">
            <a:avLst>
              <a:gd name="adj" fmla="val 11139"/>
            </a:avLst>
          </a:prstGeom>
          <a:solidFill>
            <a:srgbClr val="113C24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67982445-5FB1-305B-5BD7-CB02132020CF}"/>
              </a:ext>
            </a:extLst>
          </p:cNvPr>
          <p:cNvSpPr/>
          <p:nvPr/>
        </p:nvSpPr>
        <p:spPr>
          <a:xfrm>
            <a:off x="3083778" y="5117640"/>
            <a:ext cx="54173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Female</a:t>
            </a:r>
            <a:endParaRPr lang="en-US" sz="1250" dirty="0"/>
          </a:p>
        </p:txBody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9BCAF65-2DD0-6A9C-A5E3-DAC120C06E81}"/>
              </a:ext>
            </a:extLst>
          </p:cNvPr>
          <p:cNvSpPr/>
          <p:nvPr/>
        </p:nvSpPr>
        <p:spPr>
          <a:xfrm>
            <a:off x="3739753" y="5117640"/>
            <a:ext cx="164187" cy="164187"/>
          </a:xfrm>
          <a:prstGeom prst="roundRect">
            <a:avLst>
              <a:gd name="adj" fmla="val 11139"/>
            </a:avLst>
          </a:prstGeom>
          <a:solidFill>
            <a:srgbClr val="36BD71"/>
          </a:solidFill>
          <a:ln/>
        </p:spPr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823BF794-1EF6-D8D2-1430-E9EF9FAE7065}"/>
              </a:ext>
            </a:extLst>
          </p:cNvPr>
          <p:cNvSpPr/>
          <p:nvPr/>
        </p:nvSpPr>
        <p:spPr>
          <a:xfrm>
            <a:off x="4018181" y="5126626"/>
            <a:ext cx="36909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Male</a:t>
            </a:r>
            <a:endParaRPr lang="en-US" sz="125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93998323-FFBB-ECC8-6174-BE43B01494DD}"/>
              </a:ext>
            </a:extLst>
          </p:cNvPr>
          <p:cNvSpPr/>
          <p:nvPr/>
        </p:nvSpPr>
        <p:spPr>
          <a:xfrm>
            <a:off x="7523202" y="1905119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Academic Level</a:t>
            </a:r>
            <a:endParaRPr lang="en-US" sz="1600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204CD588-0455-9785-0321-7A38D3E7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6584" y="1613654"/>
            <a:ext cx="5854961" cy="3104369"/>
          </a:xfrm>
          <a:prstGeom prst="rect">
            <a:avLst/>
          </a:prstGeom>
        </p:spPr>
      </p:pic>
      <p:sp>
        <p:nvSpPr>
          <p:cNvPr id="12" name="Shape 8">
            <a:extLst>
              <a:ext uri="{FF2B5EF4-FFF2-40B4-BE49-F238E27FC236}">
                <a16:creationId xmlns:a16="http://schemas.microsoft.com/office/drawing/2014/main" id="{0D278FAA-479F-9C50-CDF2-A5CDEEF066FE}"/>
              </a:ext>
            </a:extLst>
          </p:cNvPr>
          <p:cNvSpPr/>
          <p:nvPr/>
        </p:nvSpPr>
        <p:spPr>
          <a:xfrm>
            <a:off x="9333428" y="5126626"/>
            <a:ext cx="164187" cy="164187"/>
          </a:xfrm>
          <a:prstGeom prst="roundRect">
            <a:avLst>
              <a:gd name="adj" fmla="val 11139"/>
            </a:avLst>
          </a:prstGeom>
          <a:solidFill>
            <a:srgbClr val="113C24"/>
          </a:solidFill>
          <a:ln/>
        </p:spPr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E4E1F105-9280-DC50-7A4A-41A487B483A1}"/>
              </a:ext>
            </a:extLst>
          </p:cNvPr>
          <p:cNvSpPr/>
          <p:nvPr/>
        </p:nvSpPr>
        <p:spPr>
          <a:xfrm>
            <a:off x="9602331" y="5126507"/>
            <a:ext cx="1158359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Undergraduate</a:t>
            </a:r>
            <a:endParaRPr lang="en-US" sz="1250" dirty="0"/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85080C5F-0179-A855-935B-E41C276766C3}"/>
              </a:ext>
            </a:extLst>
          </p:cNvPr>
          <p:cNvSpPr/>
          <p:nvPr/>
        </p:nvSpPr>
        <p:spPr>
          <a:xfrm>
            <a:off x="10936480" y="5122804"/>
            <a:ext cx="164187" cy="164187"/>
          </a:xfrm>
          <a:prstGeom prst="roundRect">
            <a:avLst>
              <a:gd name="adj" fmla="val 11139"/>
            </a:avLst>
          </a:prstGeom>
          <a:solidFill>
            <a:srgbClr val="36BD71"/>
          </a:solidFill>
          <a:ln/>
        </p:spPr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87A1244B-8E02-FA9E-19AA-552742582410}"/>
              </a:ext>
            </a:extLst>
          </p:cNvPr>
          <p:cNvSpPr/>
          <p:nvPr/>
        </p:nvSpPr>
        <p:spPr>
          <a:xfrm>
            <a:off x="11214908" y="5126626"/>
            <a:ext cx="1011317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Postgraduate</a:t>
            </a:r>
            <a:endParaRPr lang="en-US" sz="125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8CEBAFEA-6DA4-805F-B2CE-E22FD4C52158}"/>
              </a:ext>
            </a:extLst>
          </p:cNvPr>
          <p:cNvSpPr/>
          <p:nvPr/>
        </p:nvSpPr>
        <p:spPr>
          <a:xfrm>
            <a:off x="338614" y="5739289"/>
            <a:ext cx="6658213" cy="1952863"/>
          </a:xfrm>
          <a:prstGeom prst="roundRect">
            <a:avLst>
              <a:gd name="adj" fmla="val 561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66206654-E2E8-11F5-F4DC-13EBAB35BA0A}"/>
              </a:ext>
            </a:extLst>
          </p:cNvPr>
          <p:cNvSpPr/>
          <p:nvPr/>
        </p:nvSpPr>
        <p:spPr>
          <a:xfrm>
            <a:off x="551974" y="6378059"/>
            <a:ext cx="91440" cy="1952863"/>
          </a:xfrm>
          <a:prstGeom prst="roundRect">
            <a:avLst>
              <a:gd name="adj" fmla="val 26944"/>
            </a:avLst>
          </a:prstGeom>
          <a:solidFill>
            <a:srgbClr val="1B5F39"/>
          </a:solidFill>
          <a:ln/>
        </p:spPr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BEBD3B88-2B7A-F91D-51AE-3A8ABD290B73}"/>
              </a:ext>
            </a:extLst>
          </p:cNvPr>
          <p:cNvSpPr/>
          <p:nvPr/>
        </p:nvSpPr>
        <p:spPr>
          <a:xfrm>
            <a:off x="830460" y="5870067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Age Distribution</a:t>
            </a:r>
            <a:endParaRPr lang="en-US" sz="240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C19411D5-D201-A058-8148-B0E2C91B0427}"/>
              </a:ext>
            </a:extLst>
          </p:cNvPr>
          <p:cNvSpPr/>
          <p:nvPr/>
        </p:nvSpPr>
        <p:spPr>
          <a:xfrm>
            <a:off x="846645" y="6153257"/>
            <a:ext cx="62155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18-20 years: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40%</a:t>
            </a:r>
            <a:endParaRPr lang="en-US" dirty="0"/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6DE325ED-31A6-A218-E27A-3E742B187EF0}"/>
              </a:ext>
            </a:extLst>
          </p:cNvPr>
          <p:cNvSpPr/>
          <p:nvPr/>
        </p:nvSpPr>
        <p:spPr>
          <a:xfrm>
            <a:off x="830461" y="6468062"/>
            <a:ext cx="62155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21-23 years: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35%</a:t>
            </a:r>
            <a:endParaRPr lang="en-US" dirty="0"/>
          </a:p>
        </p:txBody>
      </p:sp>
      <p:sp>
        <p:nvSpPr>
          <p:cNvPr id="21" name="Text 17">
            <a:extLst>
              <a:ext uri="{FF2B5EF4-FFF2-40B4-BE49-F238E27FC236}">
                <a16:creationId xmlns:a16="http://schemas.microsoft.com/office/drawing/2014/main" id="{EF97484D-E73C-1795-704B-D23560E24D63}"/>
              </a:ext>
            </a:extLst>
          </p:cNvPr>
          <p:cNvSpPr/>
          <p:nvPr/>
        </p:nvSpPr>
        <p:spPr>
          <a:xfrm>
            <a:off x="830461" y="6857527"/>
            <a:ext cx="62155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24-26 years: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15%</a:t>
            </a:r>
            <a:endParaRPr lang="en-US" dirty="0"/>
          </a:p>
        </p:txBody>
      </p:sp>
      <p:sp>
        <p:nvSpPr>
          <p:cNvPr id="22" name="Text 18">
            <a:extLst>
              <a:ext uri="{FF2B5EF4-FFF2-40B4-BE49-F238E27FC236}">
                <a16:creationId xmlns:a16="http://schemas.microsoft.com/office/drawing/2014/main" id="{A3F6EF45-E19D-570F-7061-960294CAC362}"/>
              </a:ext>
            </a:extLst>
          </p:cNvPr>
          <p:cNvSpPr/>
          <p:nvPr/>
        </p:nvSpPr>
        <p:spPr>
          <a:xfrm>
            <a:off x="846644" y="7183041"/>
            <a:ext cx="6215539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27+ years: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10%</a:t>
            </a:r>
            <a:endParaRPr lang="en-US" dirty="0"/>
          </a:p>
        </p:txBody>
      </p:sp>
      <p:sp>
        <p:nvSpPr>
          <p:cNvPr id="23" name="Shape 19">
            <a:extLst>
              <a:ext uri="{FF2B5EF4-FFF2-40B4-BE49-F238E27FC236}">
                <a16:creationId xmlns:a16="http://schemas.microsoft.com/office/drawing/2014/main" id="{BA1E85FD-A740-FB9A-C730-9047497454D2}"/>
              </a:ext>
            </a:extLst>
          </p:cNvPr>
          <p:cNvSpPr/>
          <p:nvPr/>
        </p:nvSpPr>
        <p:spPr>
          <a:xfrm>
            <a:off x="7374374" y="5829045"/>
            <a:ext cx="6658332" cy="1952863"/>
          </a:xfrm>
          <a:prstGeom prst="roundRect">
            <a:avLst>
              <a:gd name="adj" fmla="val 5619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24" name="Shape 20">
            <a:extLst>
              <a:ext uri="{FF2B5EF4-FFF2-40B4-BE49-F238E27FC236}">
                <a16:creationId xmlns:a16="http://schemas.microsoft.com/office/drawing/2014/main" id="{618CA4E6-F605-9252-5760-7FE37481D55F}"/>
              </a:ext>
            </a:extLst>
          </p:cNvPr>
          <p:cNvSpPr/>
          <p:nvPr/>
        </p:nvSpPr>
        <p:spPr>
          <a:xfrm>
            <a:off x="7374374" y="6378059"/>
            <a:ext cx="91440" cy="1952863"/>
          </a:xfrm>
          <a:prstGeom prst="roundRect">
            <a:avLst>
              <a:gd name="adj" fmla="val 26944"/>
            </a:avLst>
          </a:prstGeom>
          <a:solidFill>
            <a:srgbClr val="1B5F39"/>
          </a:solidFill>
          <a:ln/>
        </p:spPr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9EE4BFF5-1065-9684-9024-69CD3C138463}"/>
              </a:ext>
            </a:extLst>
          </p:cNvPr>
          <p:cNvSpPr/>
          <p:nvPr/>
        </p:nvSpPr>
        <p:spPr>
          <a:xfrm>
            <a:off x="7652861" y="6067901"/>
            <a:ext cx="2053114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Fields of Study</a:t>
            </a:r>
            <a:endParaRPr lang="en-US" sz="240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B173C472-CDEC-0389-B97D-E8DFD48CF41C}"/>
              </a:ext>
            </a:extLst>
          </p:cNvPr>
          <p:cNvSpPr/>
          <p:nvPr/>
        </p:nvSpPr>
        <p:spPr>
          <a:xfrm>
            <a:off x="7652861" y="6388120"/>
            <a:ext cx="62156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&amp; Social Sciences: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40%</a:t>
            </a:r>
            <a:endParaRPr lang="en-US" dirty="0"/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33B12083-5DF8-65EF-8F88-8C6A3883C87E}"/>
              </a:ext>
            </a:extLst>
          </p:cNvPr>
          <p:cNvSpPr/>
          <p:nvPr/>
        </p:nvSpPr>
        <p:spPr>
          <a:xfrm>
            <a:off x="7652861" y="6826958"/>
            <a:ext cx="62156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Science &amp; Engineering: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35%</a:t>
            </a:r>
            <a:endParaRPr lang="en-US" dirty="0"/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FECDD1D1-2952-B054-FF11-63D798E4AD58}"/>
              </a:ext>
            </a:extLst>
          </p:cNvPr>
          <p:cNvSpPr/>
          <p:nvPr/>
        </p:nvSpPr>
        <p:spPr>
          <a:xfrm>
            <a:off x="7652861" y="7183041"/>
            <a:ext cx="62156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Arts &amp; Humanities: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20%</a:t>
            </a:r>
            <a:endParaRPr lang="en-US" dirty="0"/>
          </a:p>
        </p:txBody>
      </p:sp>
      <p:sp>
        <p:nvSpPr>
          <p:cNvPr id="29" name="Text 25">
            <a:extLst>
              <a:ext uri="{FF2B5EF4-FFF2-40B4-BE49-F238E27FC236}">
                <a16:creationId xmlns:a16="http://schemas.microsoft.com/office/drawing/2014/main" id="{3796569B-9F15-B4D6-BE1C-D17BE6772910}"/>
              </a:ext>
            </a:extLst>
          </p:cNvPr>
          <p:cNvSpPr/>
          <p:nvPr/>
        </p:nvSpPr>
        <p:spPr>
          <a:xfrm>
            <a:off x="7674982" y="7519018"/>
            <a:ext cx="621565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Other Disciplines: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5%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AE9E6B-A7E1-5016-054C-9C9FD0D9C637}"/>
              </a:ext>
            </a:extLst>
          </p:cNvPr>
          <p:cNvSpPr txBox="1"/>
          <p:nvPr/>
        </p:nvSpPr>
        <p:spPr>
          <a:xfrm>
            <a:off x="13499432" y="7916779"/>
            <a:ext cx="974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1826883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2060</Words>
  <Application>Microsoft Office PowerPoint</Application>
  <PresentationFormat>Custom</PresentationFormat>
  <Paragraphs>214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Lora</vt:lpstr>
      <vt:lpstr>Arial</vt:lpstr>
      <vt:lpstr>Alice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NAIM</dc:creator>
  <cp:lastModifiedBy>Nayeem Hasan</cp:lastModifiedBy>
  <cp:revision>19</cp:revision>
  <dcterms:created xsi:type="dcterms:W3CDTF">2025-11-11T13:34:22Z</dcterms:created>
  <dcterms:modified xsi:type="dcterms:W3CDTF">2025-11-12T04:47:08Z</dcterms:modified>
</cp:coreProperties>
</file>